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66" r:id="rId3"/>
    <p:sldId id="267" r:id="rId4"/>
    <p:sldId id="269" r:id="rId5"/>
    <p:sldId id="268" r:id="rId6"/>
    <p:sldId id="257" r:id="rId7"/>
    <p:sldId id="258" r:id="rId9"/>
    <p:sldId id="259" r:id="rId10"/>
    <p:sldId id="260" r:id="rId11"/>
    <p:sldId id="261" r:id="rId12"/>
    <p:sldId id="262" r:id="rId13"/>
    <p:sldId id="263" r:id="rId14"/>
    <p:sldId id="264" r:id="rId15"/>
    <p:sldId id="265" r:id="rId16"/>
  </p:sldIdLst>
  <p:sldSz cx="14630400" cy="8229600"/>
  <p:notesSz cx="8229600" cy="14630400"/>
  <p:embeddedFontLst>
    <p:embeddedFont>
      <p:font typeface="SimSun" panose="02010600030101010101" pitchFamily="2" charset="-122"/>
      <p:regular r:id="rId20"/>
    </p:embeddedFont>
    <p:embeddedFont>
      <p:font typeface="Montserrat" pitchFamily="34" charset="-122"/>
      <p:bold r:id="rId21"/>
    </p:embeddedFont>
    <p:embeddedFont>
      <p:font typeface="Calibri" panose="020F0502020204030204" charset="0"/>
      <p:regular r:id="rId22"/>
      <p:bold r:id="rId23"/>
      <p:italic r:id="rId24"/>
      <p:boldItalic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50720" cy="8229600"/>
          </a:xfrm>
          <a:prstGeom prst="rect">
            <a:avLst/>
          </a:prstGeom>
          <a:noFill/>
          <a:ln w="9525">
            <a:noFill/>
          </a:ln>
        </p:spPr>
      </p:pic>
      <p:sp>
        <p:nvSpPr>
          <p:cNvPr id="2051" name="Rectangle 3"/>
          <p:cNvSpPr>
            <a:spLocks noGrp="1" noChangeArrowheads="1"/>
          </p:cNvSpPr>
          <p:nvPr>
            <p:ph type="ctrTitle"/>
          </p:nvPr>
        </p:nvSpPr>
        <p:spPr>
          <a:xfrm>
            <a:off x="749301" y="1436370"/>
            <a:ext cx="13131800" cy="1299210"/>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907030"/>
            <a:ext cx="13139421" cy="210312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22D4729-2D1D-4523-A4FA-34ACCC228108}"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465072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92760" y="1339215"/>
            <a:ext cx="8413115" cy="699135"/>
          </a:xfrm>
        </p:spPr>
        <p:txBody>
          <a:bodyPr/>
          <a:p>
            <a:r>
              <a:rPr lang="en-US" b="1" dirty="0">
                <a:solidFill>
                  <a:srgbClr val="7068F4"/>
                </a:solidFill>
                <a:latin typeface="Times New Roman" panose="02020603050405020304" charset="0"/>
                <a:ea typeface="Barlow Bold" pitchFamily="34" charset="-122"/>
                <a:cs typeface="Times New Roman" panose="02020603050405020304" charset="0"/>
                <a:sym typeface="+mn-ea"/>
              </a:rPr>
              <a:t>Requirement Analysis Overview</a:t>
            </a:r>
            <a:endParaRPr lang="en-US"/>
          </a:p>
        </p:txBody>
      </p:sp>
      <p:pic>
        <p:nvPicPr>
          <p:cNvPr id="3"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4" name="Text 0"/>
          <p:cNvSpPr/>
          <p:nvPr/>
        </p:nvSpPr>
        <p:spPr>
          <a:xfrm>
            <a:off x="758309" y="1904286"/>
            <a:ext cx="7627382" cy="1425416"/>
          </a:xfrm>
          <a:prstGeom prst="rect">
            <a:avLst/>
          </a:prstGeom>
          <a:noFill/>
        </p:spPr>
        <p:txBody>
          <a:bodyPr wrap="square" lIns="0" tIns="0" rIns="0" bIns="0" rtlCol="0" anchor="t"/>
          <a:p>
            <a:pPr marL="0" indent="0" algn="l">
              <a:lnSpc>
                <a:spcPts val="5600"/>
              </a:lnSpc>
              <a:buNone/>
            </a:pPr>
            <a:endParaRPr lang="en-US" sz="445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5" name="Text 1"/>
          <p:cNvSpPr/>
          <p:nvPr/>
        </p:nvSpPr>
        <p:spPr>
          <a:xfrm>
            <a:off x="735330" y="2711450"/>
            <a:ext cx="7627620" cy="2165985"/>
          </a:xfrm>
          <a:prstGeom prst="rect">
            <a:avLst/>
          </a:prstGeom>
          <a:noFill/>
        </p:spPr>
        <p:txBody>
          <a:bodyPr wrap="square" lIns="0" tIns="0" rIns="0" bIns="0" rtlCol="0" anchor="t"/>
          <a:p>
            <a:pPr marL="0" indent="0" algn="just">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This presentation covers a detailed analysis of the project requirements, highlighting completeness, clarity, technical feasibility, and dependencies. We also address inconsistencies, ambiguities, and missing information found during the review.</a:t>
            </a:r>
            <a:r>
              <a:rPr lang="en-US" sz="1700" dirty="0">
                <a:solidFill>
                  <a:srgbClr val="272525"/>
                </a:solidFill>
                <a:latin typeface="Times New Roman" panose="02020603050405020304" charset="0"/>
                <a:ea typeface="Montserrat" pitchFamily="34" charset="-122"/>
                <a:cs typeface="Times New Roman" panose="02020603050405020304" charset="0"/>
                <a:sym typeface="+mn-ea"/>
              </a:rPr>
              <a:t>It also clarify the app's purpose, scope, intended users, and key functional and non-functional requirements.</a:t>
            </a:r>
            <a:r>
              <a:rPr lang="en-US" sz="1700" dirty="0">
                <a:solidFill>
                  <a:srgbClr val="272525"/>
                </a:solidFill>
                <a:latin typeface="Times New Roman" panose="02020603050405020304" charset="0"/>
                <a:ea typeface="Montserrat" pitchFamily="34" charset="-122"/>
                <a:cs typeface="Times New Roman" panose="02020603050405020304" charset="0"/>
              </a:rPr>
              <a:t> Finally, we present a prioritization of requirements to guide development focus.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6" name="Text 2"/>
          <p:cNvSpPr/>
          <p:nvPr/>
        </p:nvSpPr>
        <p:spPr>
          <a:xfrm>
            <a:off x="735449" y="5163264"/>
            <a:ext cx="7627382" cy="693420"/>
          </a:xfrm>
          <a:prstGeom prst="rect">
            <a:avLst/>
          </a:prstGeom>
          <a:noFill/>
        </p:spPr>
        <p:txBody>
          <a:bodyPr wrap="square" lIns="0" tIns="0" rIns="0" bIns="0" rtlCol="0" anchor="t"/>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The goal is to ensure a clear understanding of user and system needs, identify gaps, and set priorities for successful implementation.</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958215"/>
            <a:ext cx="7570589" cy="712708"/>
          </a:xfrm>
          <a:prstGeom prst="rect">
            <a:avLst/>
          </a:prstGeom>
          <a:noFill/>
        </p:spPr>
        <p:txBody>
          <a:bodyPr wrap="none" lIns="0" tIns="0" rIns="0" bIns="0" rtlCol="0" anchor="t"/>
          <a:lstStyle/>
          <a:p>
            <a:pPr marL="0" indent="0" algn="l">
              <a:lnSpc>
                <a:spcPts val="5600"/>
              </a:lnSpc>
              <a:buNone/>
            </a:pPr>
            <a:r>
              <a:rPr lang="en-US" sz="4450" b="1" dirty="0">
                <a:solidFill>
                  <a:srgbClr val="7068F4"/>
                </a:solidFill>
                <a:latin typeface="Times New Roman" panose="02020603050405020304" charset="0"/>
                <a:ea typeface="Barlow Bold" pitchFamily="34" charset="-122"/>
                <a:cs typeface="Times New Roman" panose="02020603050405020304" charset="0"/>
              </a:rPr>
              <a:t>Non-Functional Requirements</a:t>
            </a:r>
            <a:endParaRPr lang="en-US" sz="445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4" name="Shape 1"/>
          <p:cNvSpPr/>
          <p:nvPr/>
        </p:nvSpPr>
        <p:spPr>
          <a:xfrm>
            <a:off x="758309" y="1995845"/>
            <a:ext cx="487442" cy="487442"/>
          </a:xfrm>
          <a:prstGeom prst="roundRect">
            <a:avLst>
              <a:gd name="adj" fmla="val 40004"/>
            </a:avLst>
          </a:prstGeom>
          <a:solidFill>
            <a:srgbClr val="EEEFF5"/>
          </a:solidFill>
          <a:effectLst>
            <a:outerShdw blurRad="53340" dist="26670" dir="13500000" algn="bl" rotWithShape="0">
              <a:srgbClr val="FFFFFF">
                <a:alpha val="70000"/>
              </a:srgbClr>
            </a:outerShdw>
          </a:effectLst>
        </p:spPr>
      </p:sp>
      <p:sp>
        <p:nvSpPr>
          <p:cNvPr id="5" name="Text 2"/>
          <p:cNvSpPr/>
          <p:nvPr/>
        </p:nvSpPr>
        <p:spPr>
          <a:xfrm>
            <a:off x="1462326" y="2070259"/>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Battery Efficiency</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6" name="Text 3"/>
          <p:cNvSpPr/>
          <p:nvPr/>
        </p:nvSpPr>
        <p:spPr>
          <a:xfrm>
            <a:off x="1462326" y="2556391"/>
            <a:ext cx="6923365" cy="346710"/>
          </a:xfrm>
          <a:prstGeom prst="rect">
            <a:avLst/>
          </a:prstGeom>
          <a:noFill/>
        </p:spPr>
        <p:txBody>
          <a:bodyPr wrap="non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Consume less than 3% battery per hour during monitoring.</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7" name="Shape 4"/>
          <p:cNvSpPr/>
          <p:nvPr/>
        </p:nvSpPr>
        <p:spPr>
          <a:xfrm>
            <a:off x="758309" y="3336369"/>
            <a:ext cx="487442" cy="487442"/>
          </a:xfrm>
          <a:prstGeom prst="roundRect">
            <a:avLst>
              <a:gd name="adj" fmla="val 40004"/>
            </a:avLst>
          </a:prstGeom>
          <a:solidFill>
            <a:srgbClr val="EEEFF5"/>
          </a:solidFill>
          <a:effectLst>
            <a:outerShdw blurRad="53340" dist="26670" dir="13500000" algn="bl" rotWithShape="0">
              <a:srgbClr val="FFFFFF">
                <a:alpha val="70000"/>
              </a:srgbClr>
            </a:outerShdw>
          </a:effectLst>
        </p:spPr>
      </p:sp>
      <p:sp>
        <p:nvSpPr>
          <p:cNvPr id="8" name="Text 5"/>
          <p:cNvSpPr/>
          <p:nvPr/>
        </p:nvSpPr>
        <p:spPr>
          <a:xfrm>
            <a:off x="1462326" y="3410783"/>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Data Security</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9" name="Text 6"/>
          <p:cNvSpPr/>
          <p:nvPr/>
        </p:nvSpPr>
        <p:spPr>
          <a:xfrm>
            <a:off x="1462326" y="3896916"/>
            <a:ext cx="6923365" cy="346710"/>
          </a:xfrm>
          <a:prstGeom prst="rect">
            <a:avLst/>
          </a:prstGeom>
          <a:noFill/>
        </p:spPr>
        <p:txBody>
          <a:bodyPr wrap="non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Encrypt user data during transmission to ensure privacy.</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0" name="Shape 7"/>
          <p:cNvSpPr/>
          <p:nvPr/>
        </p:nvSpPr>
        <p:spPr>
          <a:xfrm>
            <a:off x="758309" y="4676894"/>
            <a:ext cx="487442" cy="487442"/>
          </a:xfrm>
          <a:prstGeom prst="roundRect">
            <a:avLst>
              <a:gd name="adj" fmla="val 40004"/>
            </a:avLst>
          </a:prstGeom>
          <a:solidFill>
            <a:srgbClr val="EEEFF5"/>
          </a:solidFill>
          <a:effectLst>
            <a:outerShdw blurRad="53340" dist="26670" dir="13500000" algn="bl" rotWithShape="0">
              <a:srgbClr val="FFFFFF">
                <a:alpha val="70000"/>
              </a:srgbClr>
            </a:outerShdw>
          </a:effectLst>
        </p:spPr>
      </p:sp>
      <p:sp>
        <p:nvSpPr>
          <p:cNvPr id="11" name="Text 8"/>
          <p:cNvSpPr/>
          <p:nvPr/>
        </p:nvSpPr>
        <p:spPr>
          <a:xfrm>
            <a:off x="1462326" y="4751308"/>
            <a:ext cx="3252907"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Reliability &amp; Compatibility</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2" name="Text 9"/>
          <p:cNvSpPr/>
          <p:nvPr/>
        </p:nvSpPr>
        <p:spPr>
          <a:xfrm>
            <a:off x="1462326" y="5237440"/>
            <a:ext cx="6923365" cy="693420"/>
          </a:xfrm>
          <a:prstGeom prst="rect">
            <a:avLst/>
          </a:prstGeom>
          <a:noFill/>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Support 99.9% uptime and run on Android 8+ and iOS 12+ devices.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3" name="Shape 10"/>
          <p:cNvSpPr/>
          <p:nvPr/>
        </p:nvSpPr>
        <p:spPr>
          <a:xfrm>
            <a:off x="758309" y="6364129"/>
            <a:ext cx="487442" cy="487442"/>
          </a:xfrm>
          <a:prstGeom prst="roundRect">
            <a:avLst>
              <a:gd name="adj" fmla="val 40004"/>
            </a:avLst>
          </a:prstGeom>
          <a:solidFill>
            <a:srgbClr val="EEEFF5"/>
          </a:solidFill>
          <a:effectLst>
            <a:outerShdw blurRad="53340" dist="26670" dir="13500000" algn="bl" rotWithShape="0">
              <a:srgbClr val="FFFFFF">
                <a:alpha val="70000"/>
              </a:srgbClr>
            </a:outerShdw>
          </a:effectLst>
        </p:spPr>
      </p:sp>
      <p:sp>
        <p:nvSpPr>
          <p:cNvPr id="14" name="Text 11"/>
          <p:cNvSpPr/>
          <p:nvPr/>
        </p:nvSpPr>
        <p:spPr>
          <a:xfrm>
            <a:off x="1462326" y="6438543"/>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User Interface</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5" name="Text 12"/>
          <p:cNvSpPr/>
          <p:nvPr/>
        </p:nvSpPr>
        <p:spPr>
          <a:xfrm>
            <a:off x="1462326" y="6924675"/>
            <a:ext cx="6923365" cy="346710"/>
          </a:xfrm>
          <a:prstGeom prst="rect">
            <a:avLst/>
          </a:prstGeom>
          <a:noFill/>
        </p:spPr>
        <p:txBody>
          <a:bodyPr wrap="non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Provide an intuitive and minimalistic UI for ease of use.</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3391" y="541258"/>
            <a:ext cx="7770019" cy="1291352"/>
          </a:xfrm>
          <a:prstGeom prst="rect">
            <a:avLst/>
          </a:prstGeom>
          <a:noFill/>
        </p:spPr>
        <p:txBody>
          <a:bodyPr wrap="square" lIns="0" tIns="0" rIns="0" bIns="0" rtlCol="0" anchor="t"/>
          <a:lstStyle/>
          <a:p>
            <a:pPr marL="0" indent="0" algn="l">
              <a:lnSpc>
                <a:spcPts val="5050"/>
              </a:lnSpc>
              <a:buNone/>
            </a:pPr>
            <a:r>
              <a:rPr lang="en-US" sz="4050" b="1" dirty="0">
                <a:solidFill>
                  <a:srgbClr val="7068F4"/>
                </a:solidFill>
                <a:latin typeface="Times New Roman" panose="02020603050405020304" charset="0"/>
                <a:ea typeface="Barlow Bold" pitchFamily="34" charset="-122"/>
                <a:cs typeface="Times New Roman" panose="02020603050405020304" charset="0"/>
              </a:rPr>
              <a:t>Validation Process with Stakeholders</a:t>
            </a:r>
            <a:endParaRPr lang="en-US" sz="4050" b="1" dirty="0">
              <a:solidFill>
                <a:srgbClr val="7068F4"/>
              </a:solidFill>
              <a:latin typeface="Times New Roman" panose="02020603050405020304" charset="0"/>
              <a:ea typeface="Barlow Bold" pitchFamily="34" charset="-122"/>
              <a:cs typeface="Times New Roman" panose="02020603050405020304" charset="0"/>
            </a:endParaRPr>
          </a:p>
        </p:txBody>
      </p:sp>
      <p:pic>
        <p:nvPicPr>
          <p:cNvPr id="4" name="Image 1" descr="preencoded.png"/>
          <p:cNvPicPr>
            <a:picLocks noChangeAspect="1"/>
          </p:cNvPicPr>
          <p:nvPr/>
        </p:nvPicPr>
        <p:blipFill>
          <a:blip r:embed="rId2"/>
          <a:stretch>
            <a:fillRect/>
          </a:stretch>
        </p:blipFill>
        <p:spPr>
          <a:xfrm>
            <a:off x="6173391" y="2127052"/>
            <a:ext cx="981432" cy="1461135"/>
          </a:xfrm>
          <a:prstGeom prst="rect">
            <a:avLst/>
          </a:prstGeom>
        </p:spPr>
      </p:pic>
      <p:sp>
        <p:nvSpPr>
          <p:cNvPr id="5" name="Text 1"/>
          <p:cNvSpPr/>
          <p:nvPr/>
        </p:nvSpPr>
        <p:spPr>
          <a:xfrm>
            <a:off x="7449264" y="2323267"/>
            <a:ext cx="2582942" cy="322778"/>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charset="0"/>
                <a:ea typeface="Barlow Bold" pitchFamily="34" charset="-122"/>
                <a:cs typeface="Times New Roman" panose="02020603050405020304" charset="0"/>
              </a:rPr>
              <a:t>Step 1: Present SRS</a:t>
            </a:r>
            <a:endParaRPr lang="en-US" sz="20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6" name="Text 2"/>
          <p:cNvSpPr/>
          <p:nvPr/>
        </p:nvSpPr>
        <p:spPr>
          <a:xfrm>
            <a:off x="7449264" y="2763798"/>
            <a:ext cx="6494145" cy="628174"/>
          </a:xfrm>
          <a:prstGeom prst="rect">
            <a:avLst/>
          </a:prstGeom>
          <a:noFill/>
        </p:spPr>
        <p:txBody>
          <a:bodyPr wrap="square" lIns="0" tIns="0" rIns="0" bIns="0" rtlCol="0" anchor="t"/>
          <a:lstStyle/>
          <a:p>
            <a:pPr marL="0" indent="0" algn="l">
              <a:lnSpc>
                <a:spcPts val="2450"/>
              </a:lnSpc>
              <a:buNone/>
            </a:pPr>
            <a:r>
              <a:rPr lang="en-US" sz="1500" dirty="0">
                <a:solidFill>
                  <a:srgbClr val="272525"/>
                </a:solidFill>
                <a:latin typeface="Times New Roman" panose="02020603050405020304" charset="0"/>
                <a:ea typeface="Montserrat" pitchFamily="34" charset="-122"/>
                <a:cs typeface="Times New Roman" panose="02020603050405020304" charset="0"/>
              </a:rPr>
              <a:t>Share the document with students, network operators, and regulators.</a:t>
            </a:r>
            <a:endParaRPr lang="en-US" sz="1500" dirty="0">
              <a:solidFill>
                <a:srgbClr val="272525"/>
              </a:solidFill>
              <a:latin typeface="Times New Roman" panose="02020603050405020304" charset="0"/>
              <a:ea typeface="Montserrat" pitchFamily="34" charset="-122"/>
              <a:cs typeface="Times New Roman" panose="02020603050405020304" charset="0"/>
            </a:endParaRPr>
          </a:p>
        </p:txBody>
      </p:sp>
      <p:pic>
        <p:nvPicPr>
          <p:cNvPr id="7" name="Image 2" descr="preencoded.png"/>
          <p:cNvPicPr>
            <a:picLocks noChangeAspect="1"/>
          </p:cNvPicPr>
          <p:nvPr/>
        </p:nvPicPr>
        <p:blipFill>
          <a:blip r:embed="rId3"/>
          <a:stretch>
            <a:fillRect/>
          </a:stretch>
        </p:blipFill>
        <p:spPr>
          <a:xfrm>
            <a:off x="6173391" y="3588187"/>
            <a:ext cx="981432" cy="1177766"/>
          </a:xfrm>
          <a:prstGeom prst="rect">
            <a:avLst/>
          </a:prstGeom>
        </p:spPr>
      </p:pic>
      <p:sp>
        <p:nvSpPr>
          <p:cNvPr id="8" name="Text 3"/>
          <p:cNvSpPr/>
          <p:nvPr/>
        </p:nvSpPr>
        <p:spPr>
          <a:xfrm>
            <a:off x="7449264" y="3784402"/>
            <a:ext cx="2851071" cy="322778"/>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charset="0"/>
                <a:ea typeface="Barlow Bold" pitchFamily="34" charset="-122"/>
                <a:cs typeface="Times New Roman" panose="02020603050405020304" charset="0"/>
              </a:rPr>
              <a:t>Step 2: Collect Feedback</a:t>
            </a:r>
            <a:endParaRPr lang="en-US" sz="20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9" name="Text 4"/>
          <p:cNvSpPr/>
          <p:nvPr/>
        </p:nvSpPr>
        <p:spPr>
          <a:xfrm>
            <a:off x="7449264" y="4224933"/>
            <a:ext cx="6494145" cy="314087"/>
          </a:xfrm>
          <a:prstGeom prst="rect">
            <a:avLst/>
          </a:prstGeom>
          <a:noFill/>
        </p:spPr>
        <p:txBody>
          <a:bodyPr wrap="none" lIns="0" tIns="0" rIns="0" bIns="0" rtlCol="0" anchor="t"/>
          <a:lstStyle/>
          <a:p>
            <a:pPr marL="0" indent="0" algn="l">
              <a:lnSpc>
                <a:spcPts val="2450"/>
              </a:lnSpc>
              <a:buNone/>
            </a:pPr>
            <a:r>
              <a:rPr lang="en-US" sz="1500" dirty="0">
                <a:solidFill>
                  <a:srgbClr val="272525"/>
                </a:solidFill>
                <a:latin typeface="Times New Roman" panose="02020603050405020304" charset="0"/>
                <a:ea typeface="Montserrat" pitchFamily="34" charset="-122"/>
                <a:cs typeface="Times New Roman" panose="02020603050405020304" charset="0"/>
              </a:rPr>
              <a:t>Conduct meetings and online surveys to gather input.</a:t>
            </a:r>
            <a:endParaRPr lang="en-US" sz="1500" dirty="0">
              <a:solidFill>
                <a:srgbClr val="272525"/>
              </a:solidFill>
              <a:latin typeface="Times New Roman" panose="02020603050405020304" charset="0"/>
              <a:ea typeface="Montserrat" pitchFamily="34" charset="-122"/>
              <a:cs typeface="Times New Roman" panose="02020603050405020304" charset="0"/>
            </a:endParaRPr>
          </a:p>
        </p:txBody>
      </p:sp>
      <p:pic>
        <p:nvPicPr>
          <p:cNvPr id="10" name="Image 3" descr="preencoded.png"/>
          <p:cNvPicPr>
            <a:picLocks noChangeAspect="1"/>
          </p:cNvPicPr>
          <p:nvPr/>
        </p:nvPicPr>
        <p:blipFill>
          <a:blip r:embed="rId4"/>
          <a:stretch>
            <a:fillRect/>
          </a:stretch>
        </p:blipFill>
        <p:spPr>
          <a:xfrm>
            <a:off x="6173391" y="4765953"/>
            <a:ext cx="981432" cy="1461135"/>
          </a:xfrm>
          <a:prstGeom prst="rect">
            <a:avLst/>
          </a:prstGeom>
        </p:spPr>
      </p:pic>
      <p:sp>
        <p:nvSpPr>
          <p:cNvPr id="11" name="Text 5"/>
          <p:cNvSpPr/>
          <p:nvPr/>
        </p:nvSpPr>
        <p:spPr>
          <a:xfrm>
            <a:off x="7449264" y="4962168"/>
            <a:ext cx="3168848" cy="322778"/>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charset="0"/>
                <a:ea typeface="Barlow Bold" pitchFamily="34" charset="-122"/>
                <a:cs typeface="Times New Roman" panose="02020603050405020304" charset="0"/>
              </a:rPr>
              <a:t>Step 3: Acceptance Criteria</a:t>
            </a:r>
            <a:endParaRPr lang="en-US" sz="20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2" name="Text 6"/>
          <p:cNvSpPr/>
          <p:nvPr/>
        </p:nvSpPr>
        <p:spPr>
          <a:xfrm>
            <a:off x="7449264" y="5402699"/>
            <a:ext cx="6494145" cy="628174"/>
          </a:xfrm>
          <a:prstGeom prst="rect">
            <a:avLst/>
          </a:prstGeom>
          <a:noFill/>
        </p:spPr>
        <p:txBody>
          <a:bodyPr wrap="square" lIns="0" tIns="0" rIns="0" bIns="0" rtlCol="0" anchor="t"/>
          <a:lstStyle/>
          <a:p>
            <a:pPr marL="0" indent="0" algn="l">
              <a:lnSpc>
                <a:spcPts val="2450"/>
              </a:lnSpc>
              <a:buNone/>
            </a:pPr>
            <a:r>
              <a:rPr lang="en-US" sz="1500" dirty="0">
                <a:solidFill>
                  <a:srgbClr val="272525"/>
                </a:solidFill>
                <a:latin typeface="Times New Roman" panose="02020603050405020304" charset="0"/>
                <a:ea typeface="Montserrat" pitchFamily="34" charset="-122"/>
                <a:cs typeface="Times New Roman" panose="02020603050405020304" charset="0"/>
              </a:rPr>
              <a:t>Ensure requirements are necessary, clear, achievable, and testable.</a:t>
            </a:r>
            <a:endParaRPr lang="en-US" sz="1500" dirty="0">
              <a:solidFill>
                <a:srgbClr val="272525"/>
              </a:solidFill>
              <a:latin typeface="Times New Roman" panose="02020603050405020304" charset="0"/>
              <a:ea typeface="Montserrat" pitchFamily="34" charset="-122"/>
              <a:cs typeface="Times New Roman" panose="02020603050405020304" charset="0"/>
            </a:endParaRPr>
          </a:p>
        </p:txBody>
      </p:sp>
      <p:pic>
        <p:nvPicPr>
          <p:cNvPr id="13" name="Image 4" descr="preencoded.png"/>
          <p:cNvPicPr>
            <a:picLocks noChangeAspect="1"/>
          </p:cNvPicPr>
          <p:nvPr/>
        </p:nvPicPr>
        <p:blipFill>
          <a:blip r:embed="rId5"/>
          <a:stretch>
            <a:fillRect/>
          </a:stretch>
        </p:blipFill>
        <p:spPr>
          <a:xfrm>
            <a:off x="6173391" y="6227088"/>
            <a:ext cx="981432" cy="1461135"/>
          </a:xfrm>
          <a:prstGeom prst="rect">
            <a:avLst/>
          </a:prstGeom>
        </p:spPr>
      </p:pic>
      <p:sp>
        <p:nvSpPr>
          <p:cNvPr id="14" name="Text 7"/>
          <p:cNvSpPr/>
          <p:nvPr/>
        </p:nvSpPr>
        <p:spPr>
          <a:xfrm>
            <a:off x="7449264" y="6423303"/>
            <a:ext cx="3374350" cy="322778"/>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charset="0"/>
                <a:ea typeface="Barlow Bold" pitchFamily="34" charset="-122"/>
                <a:cs typeface="Times New Roman" panose="02020603050405020304" charset="0"/>
              </a:rPr>
              <a:t>Step 4 &amp; 5: Update &amp; Sign-off</a:t>
            </a:r>
            <a:endParaRPr lang="en-US" sz="20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5" name="Text 8"/>
          <p:cNvSpPr/>
          <p:nvPr/>
        </p:nvSpPr>
        <p:spPr>
          <a:xfrm>
            <a:off x="7449264" y="6863834"/>
            <a:ext cx="6494145" cy="628174"/>
          </a:xfrm>
          <a:prstGeom prst="rect">
            <a:avLst/>
          </a:prstGeom>
          <a:noFill/>
        </p:spPr>
        <p:txBody>
          <a:bodyPr wrap="square" lIns="0" tIns="0" rIns="0" bIns="0" rtlCol="0" anchor="t"/>
          <a:lstStyle/>
          <a:p>
            <a:pPr marL="0" indent="0" algn="l">
              <a:lnSpc>
                <a:spcPts val="2450"/>
              </a:lnSpc>
              <a:buNone/>
            </a:pPr>
            <a:r>
              <a:rPr lang="en-US" sz="1500" dirty="0">
                <a:solidFill>
                  <a:srgbClr val="272525"/>
                </a:solidFill>
                <a:latin typeface="Times New Roman" panose="02020603050405020304" charset="0"/>
                <a:ea typeface="Montserrat" pitchFamily="34" charset="-122"/>
                <a:cs typeface="Times New Roman" panose="02020603050405020304" charset="0"/>
              </a:rPr>
              <a:t>Revise SRS based on feedback and obtain formal approval from key stakeholders.</a:t>
            </a:r>
            <a:endParaRPr lang="en-US" sz="150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345287"/>
            <a:ext cx="7627382" cy="1425416"/>
          </a:xfrm>
          <a:prstGeom prst="rect">
            <a:avLst/>
          </a:prstGeom>
          <a:noFill/>
        </p:spPr>
        <p:txBody>
          <a:bodyPr wrap="square" lIns="0" tIns="0" rIns="0" bIns="0" rtlCol="0" anchor="t"/>
          <a:lstStyle/>
          <a:p>
            <a:pPr marL="0" indent="0" algn="l">
              <a:lnSpc>
                <a:spcPts val="5600"/>
              </a:lnSpc>
              <a:buNone/>
            </a:pPr>
            <a:r>
              <a:rPr lang="en-US" sz="4450" b="1" dirty="0">
                <a:solidFill>
                  <a:srgbClr val="7068F4"/>
                </a:solidFill>
                <a:latin typeface="Times New Roman" panose="02020603050405020304" charset="0"/>
                <a:ea typeface="Barlow Bold" pitchFamily="34" charset="-122"/>
                <a:cs typeface="Times New Roman" panose="02020603050405020304" charset="0"/>
              </a:rPr>
              <a:t>Key Assumptions and Dependencies</a:t>
            </a:r>
            <a:endParaRPr lang="en-US" sz="445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4" name="Shape 1"/>
          <p:cNvSpPr/>
          <p:nvPr/>
        </p:nvSpPr>
        <p:spPr>
          <a:xfrm>
            <a:off x="758309" y="3095625"/>
            <a:ext cx="3705463" cy="1959412"/>
          </a:xfrm>
          <a:prstGeom prst="roundRect">
            <a:avLst>
              <a:gd name="adj" fmla="val 9952"/>
            </a:avLst>
          </a:prstGeom>
          <a:solidFill>
            <a:srgbClr val="EEEFF5"/>
          </a:solidFill>
          <a:effectLst>
            <a:outerShdw blurRad="53340" dist="26670" dir="13500000" algn="bl" rotWithShape="0">
              <a:srgbClr val="FFFFFF">
                <a:alpha val="70000"/>
              </a:srgbClr>
            </a:outerShdw>
          </a:effectLst>
        </p:spPr>
      </p:sp>
      <p:sp>
        <p:nvSpPr>
          <p:cNvPr id="5" name="Text 2"/>
          <p:cNvSpPr/>
          <p:nvPr/>
        </p:nvSpPr>
        <p:spPr>
          <a:xfrm>
            <a:off x="974884" y="3312200"/>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Network Access</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6" name="Text 3"/>
          <p:cNvSpPr/>
          <p:nvPr/>
        </p:nvSpPr>
        <p:spPr>
          <a:xfrm>
            <a:off x="974884" y="3798332"/>
            <a:ext cx="3272314" cy="693420"/>
          </a:xfrm>
          <a:prstGeom prst="rect">
            <a:avLst/>
          </a:prstGeom>
          <a:noFill/>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Users must have mobile data or Wi-Fi to transmit data.</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7" name="Shape 4"/>
          <p:cNvSpPr/>
          <p:nvPr/>
        </p:nvSpPr>
        <p:spPr>
          <a:xfrm>
            <a:off x="4680347" y="3095625"/>
            <a:ext cx="3705463" cy="1959412"/>
          </a:xfrm>
          <a:prstGeom prst="roundRect">
            <a:avLst>
              <a:gd name="adj" fmla="val 9952"/>
            </a:avLst>
          </a:prstGeom>
          <a:solidFill>
            <a:srgbClr val="EEEFF5"/>
          </a:solidFill>
          <a:effectLst>
            <a:outerShdw blurRad="53340" dist="26670" dir="13500000" algn="bl" rotWithShape="0">
              <a:srgbClr val="FFFFFF">
                <a:alpha val="70000"/>
              </a:srgbClr>
            </a:outerShdw>
          </a:effectLst>
        </p:spPr>
      </p:sp>
      <p:sp>
        <p:nvSpPr>
          <p:cNvPr id="8" name="Text 5"/>
          <p:cNvSpPr/>
          <p:nvPr/>
        </p:nvSpPr>
        <p:spPr>
          <a:xfrm>
            <a:off x="4896922" y="3312200"/>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User Participation</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9" name="Text 6"/>
          <p:cNvSpPr/>
          <p:nvPr/>
        </p:nvSpPr>
        <p:spPr>
          <a:xfrm>
            <a:off x="4896922" y="3798332"/>
            <a:ext cx="3272314" cy="1040130"/>
          </a:xfrm>
          <a:prstGeom prst="rect">
            <a:avLst/>
          </a:prstGeom>
          <a:noFill/>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Users are willing to share anonymous feedback voluntarily.</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0" name="Shape 7"/>
          <p:cNvSpPr/>
          <p:nvPr/>
        </p:nvSpPr>
        <p:spPr>
          <a:xfrm>
            <a:off x="758309" y="5271611"/>
            <a:ext cx="7627382" cy="1612702"/>
          </a:xfrm>
          <a:prstGeom prst="roundRect">
            <a:avLst>
              <a:gd name="adj" fmla="val 12091"/>
            </a:avLst>
          </a:prstGeom>
          <a:solidFill>
            <a:srgbClr val="EEEFF5"/>
          </a:solidFill>
          <a:effectLst>
            <a:outerShdw blurRad="53340" dist="26670" dir="13500000" algn="bl" rotWithShape="0">
              <a:srgbClr val="FFFFFF">
                <a:alpha val="70000"/>
              </a:srgbClr>
            </a:outerShdw>
          </a:effectLst>
        </p:spPr>
      </p:sp>
      <p:sp>
        <p:nvSpPr>
          <p:cNvPr id="11" name="Text 8"/>
          <p:cNvSpPr/>
          <p:nvPr/>
        </p:nvSpPr>
        <p:spPr>
          <a:xfrm>
            <a:off x="974884" y="5488186"/>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Technical Access</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2" name="Text 9"/>
          <p:cNvSpPr/>
          <p:nvPr/>
        </p:nvSpPr>
        <p:spPr>
          <a:xfrm>
            <a:off x="974884" y="5974318"/>
            <a:ext cx="7194233" cy="693420"/>
          </a:xfrm>
          <a:prstGeom prst="rect">
            <a:avLst/>
          </a:prstGeom>
          <a:noFill/>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App requires access to mobile OS APIs for accurate network measurements.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609215" y="2357755"/>
            <a:ext cx="8268335" cy="864235"/>
          </a:xfrm>
          <a:prstGeom prst="rect">
            <a:avLst/>
          </a:prstGeom>
          <a:noFill/>
        </p:spPr>
        <p:txBody>
          <a:bodyPr wrap="none" lIns="0" tIns="0" rIns="0" bIns="0" rtlCol="0" anchor="t"/>
          <a:lstStyle/>
          <a:p>
            <a:pPr marL="0" indent="0" algn="ctr">
              <a:lnSpc>
                <a:spcPts val="5600"/>
              </a:lnSpc>
              <a:buNone/>
            </a:pPr>
            <a:r>
              <a:rPr lang="en-US" sz="6000" b="1" dirty="0">
                <a:solidFill>
                  <a:srgbClr val="7068F4"/>
                </a:solidFill>
                <a:latin typeface="Times New Roman" panose="02020603050405020304" charset="0"/>
                <a:ea typeface="Barlow Bold" pitchFamily="34" charset="-122"/>
                <a:cs typeface="Times New Roman" panose="02020603050405020304" charset="0"/>
              </a:rPr>
              <a:t>Conclusion</a:t>
            </a:r>
            <a:endParaRPr lang="en-US" sz="600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4" name="Text 2"/>
          <p:cNvSpPr/>
          <p:nvPr/>
        </p:nvSpPr>
        <p:spPr>
          <a:xfrm>
            <a:off x="3971409" y="3662680"/>
            <a:ext cx="6292572" cy="1386840"/>
          </a:xfrm>
          <a:prstGeom prst="rect">
            <a:avLst/>
          </a:prstGeom>
          <a:noFill/>
        </p:spPr>
        <p:txBody>
          <a:bodyPr wrap="square" lIns="0" tIns="0" rIns="0" bIns="0" rtlCol="0" anchor="t"/>
          <a:lstStyle/>
          <a:p>
            <a:pPr marL="0" indent="0" algn="just">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sym typeface="+mn-ea"/>
              </a:rPr>
              <a:t>This presentation gives an insight on the </a:t>
            </a:r>
            <a:r>
              <a:rPr lang="en-US" sz="1700" dirty="0">
                <a:solidFill>
                  <a:srgbClr val="272525"/>
                </a:solidFill>
                <a:latin typeface="Times New Roman" panose="02020603050405020304" charset="0"/>
                <a:ea typeface="Montserrat" pitchFamily="34" charset="-122"/>
                <a:cs typeface="Times New Roman" panose="02020603050405020304" charset="0"/>
                <a:sym typeface="+mn-ea"/>
              </a:rPr>
              <a:t> purpose, scope, intended users, and key functional and non-functional requirements of a</a:t>
            </a:r>
            <a:r>
              <a:rPr lang="en-US" sz="1700" dirty="0">
                <a:solidFill>
                  <a:srgbClr val="272525"/>
                </a:solidFill>
                <a:latin typeface="Times New Roman" panose="02020603050405020304" charset="0"/>
                <a:ea typeface="Montserrat" pitchFamily="34" charset="-122"/>
                <a:cs typeface="Times New Roman" panose="02020603050405020304" charset="0"/>
                <a:sym typeface="+mn-ea"/>
              </a:rPr>
              <a:t> mobile app designed to monitor mobile network Quality of Experience (QoE) for subscribers in Cameroon. </a:t>
            </a:r>
            <a:r>
              <a:rPr lang="en-US" sz="1700" dirty="0">
                <a:solidFill>
                  <a:srgbClr val="272525"/>
                </a:solidFill>
                <a:latin typeface="Times New Roman" panose="02020603050405020304" charset="0"/>
                <a:ea typeface="Montserrat" pitchFamily="34" charset="-122"/>
                <a:cs typeface="Times New Roman" panose="02020603050405020304" charset="0"/>
              </a:rPr>
              <a:t>.</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1" name="Text Box 10"/>
          <p:cNvSpPr txBox="1"/>
          <p:nvPr/>
        </p:nvSpPr>
        <p:spPr>
          <a:xfrm>
            <a:off x="3295015" y="5489575"/>
            <a:ext cx="7315200" cy="808990"/>
          </a:xfrm>
          <a:prstGeom prst="rect">
            <a:avLst/>
          </a:prstGeom>
          <a:noFill/>
        </p:spPr>
        <p:txBody>
          <a:bodyPr wrap="square" rtlCol="0" anchor="t">
            <a:spAutoFit/>
          </a:bodyPr>
          <a:p>
            <a:pPr marL="0" indent="0" algn="ctr">
              <a:lnSpc>
                <a:spcPts val="5600"/>
              </a:lnSpc>
              <a:buNone/>
            </a:pPr>
            <a:r>
              <a:rPr lang="en-US" sz="6000" b="1" dirty="0">
                <a:solidFill>
                  <a:srgbClr val="7068F4"/>
                </a:solidFill>
                <a:latin typeface="Times New Roman" panose="02020603050405020304" charset="0"/>
                <a:ea typeface="Barlow Bold" pitchFamily="34" charset="-122"/>
                <a:cs typeface="Times New Roman" panose="02020603050405020304" charset="0"/>
                <a:sym typeface="+mn-ea"/>
              </a:rPr>
              <a:t>THANKS</a:t>
            </a:r>
            <a:endParaRPr lang="en-US" sz="6000" b="1" dirty="0">
              <a:solidFill>
                <a:srgbClr val="7068F4"/>
              </a:solidFill>
              <a:latin typeface="Times New Roman" panose="02020603050405020304" charset="0"/>
              <a:ea typeface="Barlow Bold" pitchFamily="34" charset="-122"/>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43295" y="228600"/>
            <a:ext cx="7308215" cy="1149985"/>
          </a:xfrm>
        </p:spPr>
        <p:txBody>
          <a:bodyPr/>
          <a:p>
            <a:pPr algn="ctr"/>
            <a:r>
              <a:rPr lang="en-US" b="1" dirty="0">
                <a:solidFill>
                  <a:srgbClr val="7068F4"/>
                </a:solidFill>
                <a:latin typeface="Times New Roman" panose="02020603050405020304" charset="0"/>
                <a:ea typeface="Barlow Bold" pitchFamily="34" charset="-122"/>
                <a:cs typeface="Times New Roman" panose="02020603050405020304" charset="0"/>
                <a:sym typeface="+mn-ea"/>
              </a:rPr>
              <a:t>Review and Analysis of Requirements</a:t>
            </a:r>
            <a:endParaRPr lang="en-US"/>
          </a:p>
        </p:txBody>
      </p:sp>
      <p:pic>
        <p:nvPicPr>
          <p:cNvPr id="3"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Shape 1"/>
          <p:cNvSpPr/>
          <p:nvPr/>
        </p:nvSpPr>
        <p:spPr>
          <a:xfrm>
            <a:off x="6092825" y="1552575"/>
            <a:ext cx="6757670" cy="1566545"/>
          </a:xfrm>
          <a:prstGeom prst="roundRect">
            <a:avLst>
              <a:gd name="adj" fmla="val 9951"/>
            </a:avLst>
          </a:prstGeom>
          <a:solidFill>
            <a:srgbClr val="EEEFF5"/>
          </a:solidFill>
          <a:effectLst>
            <a:outerShdw blurRad="43180" dist="21590" dir="13500000" algn="bl" rotWithShape="0">
              <a:srgbClr val="FFFFFF">
                <a:alpha val="70000"/>
              </a:srgbClr>
            </a:outerShdw>
          </a:effectLst>
        </p:spPr>
      </p:sp>
      <p:sp>
        <p:nvSpPr>
          <p:cNvPr id="6" name="Text 2"/>
          <p:cNvSpPr/>
          <p:nvPr/>
        </p:nvSpPr>
        <p:spPr>
          <a:xfrm>
            <a:off x="6265664" y="1725930"/>
            <a:ext cx="2278737" cy="284798"/>
          </a:xfrm>
          <a:prstGeom prst="rect">
            <a:avLst/>
          </a:prstGeom>
          <a:noFill/>
        </p:spPr>
        <p:txBody>
          <a:bodyPr wrap="none" lIns="0" tIns="0" rIns="0" bIns="0" rtlCol="0" anchor="t"/>
          <a:p>
            <a:pPr marL="0" indent="0" algn="l">
              <a:lnSpc>
                <a:spcPts val="2200"/>
              </a:lnSpc>
              <a:buNone/>
            </a:pPr>
            <a:r>
              <a:rPr lang="en-US" sz="1750" b="1" dirty="0">
                <a:solidFill>
                  <a:srgbClr val="272525"/>
                </a:solidFill>
                <a:latin typeface="Times New Roman" panose="02020603050405020304" charset="0"/>
                <a:ea typeface="Barlow Bold" pitchFamily="34" charset="-122"/>
                <a:cs typeface="Times New Roman" panose="02020603050405020304" charset="0"/>
              </a:rPr>
              <a:t>Completeness</a:t>
            </a:r>
            <a:endParaRPr lang="en-US" sz="17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7" name="Text 3"/>
          <p:cNvSpPr/>
          <p:nvPr/>
        </p:nvSpPr>
        <p:spPr>
          <a:xfrm>
            <a:off x="6265545" y="2114550"/>
            <a:ext cx="6657975" cy="831215"/>
          </a:xfrm>
          <a:prstGeom prst="rect">
            <a:avLst/>
          </a:prstGeom>
          <a:noFill/>
        </p:spPr>
        <p:txBody>
          <a:bodyPr wrap="square" lIns="0" tIns="0" rIns="0" bIns="0" rtlCol="0" anchor="t"/>
          <a:p>
            <a:pPr marL="0" indent="0" algn="l">
              <a:lnSpc>
                <a:spcPts val="2150"/>
              </a:lnSpc>
              <a:buNone/>
            </a:pPr>
            <a:r>
              <a:rPr lang="en-US" sz="1350" dirty="0">
                <a:solidFill>
                  <a:srgbClr val="272525"/>
                </a:solidFill>
                <a:latin typeface="Times New Roman" panose="02020603050405020304" charset="0"/>
                <a:ea typeface="Montserrat" pitchFamily="34" charset="-122"/>
                <a:cs typeface="Times New Roman" panose="02020603050405020304" charset="0"/>
              </a:rPr>
              <a:t>Requirements cover most user and system needs like real-time monitoring, feedback collection, privacy controls, alerts, and multilingual support. Backend analytics and admin panel needs require further specification.</a:t>
            </a:r>
            <a:endParaRPr lang="en-US" sz="1350" dirty="0">
              <a:solidFill>
                <a:srgbClr val="272525"/>
              </a:solidFill>
              <a:latin typeface="Times New Roman" panose="02020603050405020304" charset="0"/>
              <a:ea typeface="Montserrat" pitchFamily="34" charset="-122"/>
              <a:cs typeface="Times New Roman" panose="02020603050405020304" charset="0"/>
            </a:endParaRPr>
          </a:p>
        </p:txBody>
      </p:sp>
      <p:sp>
        <p:nvSpPr>
          <p:cNvPr id="8" name="Shape 4"/>
          <p:cNvSpPr/>
          <p:nvPr/>
        </p:nvSpPr>
        <p:spPr>
          <a:xfrm>
            <a:off x="6092825" y="3292475"/>
            <a:ext cx="6757670" cy="1289050"/>
          </a:xfrm>
          <a:prstGeom prst="roundRect">
            <a:avLst>
              <a:gd name="adj" fmla="val 12090"/>
            </a:avLst>
          </a:prstGeom>
          <a:solidFill>
            <a:srgbClr val="EEEFF5"/>
          </a:solidFill>
          <a:effectLst>
            <a:outerShdw blurRad="43180" dist="21590" dir="13500000" algn="bl" rotWithShape="0">
              <a:srgbClr val="FFFFFF">
                <a:alpha val="70000"/>
              </a:srgbClr>
            </a:outerShdw>
          </a:effectLst>
        </p:spPr>
      </p:sp>
      <p:sp>
        <p:nvSpPr>
          <p:cNvPr id="9" name="Text 5"/>
          <p:cNvSpPr/>
          <p:nvPr/>
        </p:nvSpPr>
        <p:spPr>
          <a:xfrm>
            <a:off x="6265664" y="3465433"/>
            <a:ext cx="2278737" cy="284798"/>
          </a:xfrm>
          <a:prstGeom prst="rect">
            <a:avLst/>
          </a:prstGeom>
          <a:noFill/>
        </p:spPr>
        <p:txBody>
          <a:bodyPr wrap="none" lIns="0" tIns="0" rIns="0" bIns="0" rtlCol="0" anchor="t"/>
          <a:p>
            <a:pPr marL="0" indent="0" algn="l">
              <a:lnSpc>
                <a:spcPts val="2200"/>
              </a:lnSpc>
              <a:buNone/>
            </a:pPr>
            <a:r>
              <a:rPr lang="en-US" sz="1750" b="1" dirty="0">
                <a:solidFill>
                  <a:srgbClr val="272525"/>
                </a:solidFill>
                <a:latin typeface="Times New Roman" panose="02020603050405020304" charset="0"/>
                <a:ea typeface="Barlow Bold" pitchFamily="34" charset="-122"/>
                <a:cs typeface="Times New Roman" panose="02020603050405020304" charset="0"/>
              </a:rPr>
              <a:t>Clarity</a:t>
            </a:r>
            <a:endParaRPr lang="en-US" sz="17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0" name="Text 6"/>
          <p:cNvSpPr/>
          <p:nvPr/>
        </p:nvSpPr>
        <p:spPr>
          <a:xfrm>
            <a:off x="6265545" y="3853815"/>
            <a:ext cx="6584950" cy="554355"/>
          </a:xfrm>
          <a:prstGeom prst="rect">
            <a:avLst/>
          </a:prstGeom>
          <a:noFill/>
        </p:spPr>
        <p:txBody>
          <a:bodyPr wrap="square" lIns="0" tIns="0" rIns="0" bIns="0" rtlCol="0" anchor="t"/>
          <a:p>
            <a:pPr marL="0" indent="0" algn="l">
              <a:lnSpc>
                <a:spcPts val="2150"/>
              </a:lnSpc>
              <a:buNone/>
            </a:pPr>
            <a:r>
              <a:rPr lang="en-US" sz="1350" dirty="0">
                <a:solidFill>
                  <a:srgbClr val="272525"/>
                </a:solidFill>
                <a:latin typeface="Times New Roman" panose="02020603050405020304" charset="0"/>
                <a:ea typeface="Montserrat" pitchFamily="34" charset="-122"/>
                <a:cs typeface="Times New Roman" panose="02020603050405020304" charset="0"/>
              </a:rPr>
              <a:t>Functional requirements are fairly clear, but some non-functional goals such as "high reliability" need precise metrics like 99.9% uptime.</a:t>
            </a:r>
            <a:endParaRPr lang="en-US" sz="1350" dirty="0">
              <a:solidFill>
                <a:srgbClr val="272525"/>
              </a:solidFill>
              <a:latin typeface="Times New Roman" panose="02020603050405020304" charset="0"/>
              <a:ea typeface="Montserrat" pitchFamily="34" charset="-122"/>
              <a:cs typeface="Times New Roman" panose="02020603050405020304" charset="0"/>
            </a:endParaRPr>
          </a:p>
        </p:txBody>
      </p:sp>
      <p:sp>
        <p:nvSpPr>
          <p:cNvPr id="11" name="Shape 7"/>
          <p:cNvSpPr/>
          <p:nvPr/>
        </p:nvSpPr>
        <p:spPr>
          <a:xfrm>
            <a:off x="6092825" y="4754880"/>
            <a:ext cx="6764020" cy="1289050"/>
          </a:xfrm>
          <a:prstGeom prst="roundRect">
            <a:avLst>
              <a:gd name="adj" fmla="val 12090"/>
            </a:avLst>
          </a:prstGeom>
          <a:solidFill>
            <a:srgbClr val="EEEFF5"/>
          </a:solidFill>
          <a:effectLst>
            <a:outerShdw blurRad="43180" dist="21590" dir="13500000" algn="bl" rotWithShape="0">
              <a:srgbClr val="FFFFFF">
                <a:alpha val="70000"/>
              </a:srgbClr>
            </a:outerShdw>
          </a:effectLst>
        </p:spPr>
      </p:sp>
      <p:sp>
        <p:nvSpPr>
          <p:cNvPr id="12" name="Text 8"/>
          <p:cNvSpPr/>
          <p:nvPr/>
        </p:nvSpPr>
        <p:spPr>
          <a:xfrm>
            <a:off x="6265664" y="4927759"/>
            <a:ext cx="2278737" cy="284798"/>
          </a:xfrm>
          <a:prstGeom prst="rect">
            <a:avLst/>
          </a:prstGeom>
          <a:noFill/>
        </p:spPr>
        <p:txBody>
          <a:bodyPr wrap="none" lIns="0" tIns="0" rIns="0" bIns="0" rtlCol="0" anchor="t"/>
          <a:p>
            <a:pPr marL="0" indent="0" algn="l">
              <a:lnSpc>
                <a:spcPts val="2200"/>
              </a:lnSpc>
              <a:buNone/>
            </a:pPr>
            <a:r>
              <a:rPr lang="en-US" sz="1750" b="1" dirty="0">
                <a:solidFill>
                  <a:srgbClr val="272525"/>
                </a:solidFill>
                <a:latin typeface="Times New Roman" panose="02020603050405020304" charset="0"/>
                <a:ea typeface="Barlow Bold" pitchFamily="34" charset="-122"/>
                <a:cs typeface="Times New Roman" panose="02020603050405020304" charset="0"/>
              </a:rPr>
              <a:t>Technical Feasibility</a:t>
            </a:r>
            <a:endParaRPr lang="en-US" sz="17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3" name="Text 9"/>
          <p:cNvSpPr/>
          <p:nvPr/>
        </p:nvSpPr>
        <p:spPr>
          <a:xfrm>
            <a:off x="6265545" y="5316220"/>
            <a:ext cx="6623685" cy="554355"/>
          </a:xfrm>
          <a:prstGeom prst="rect">
            <a:avLst/>
          </a:prstGeom>
          <a:noFill/>
        </p:spPr>
        <p:txBody>
          <a:bodyPr wrap="square" lIns="0" tIns="0" rIns="0" bIns="0" rtlCol="0" anchor="t"/>
          <a:p>
            <a:pPr marL="0" indent="0" algn="l">
              <a:lnSpc>
                <a:spcPts val="2150"/>
              </a:lnSpc>
              <a:buNone/>
            </a:pPr>
            <a:r>
              <a:rPr lang="en-US" sz="1350" dirty="0">
                <a:solidFill>
                  <a:srgbClr val="272525"/>
                </a:solidFill>
                <a:latin typeface="Times New Roman" panose="02020603050405020304" charset="0"/>
                <a:ea typeface="Montserrat" pitchFamily="34" charset="-122"/>
                <a:cs typeface="Times New Roman" panose="02020603050405020304" charset="0"/>
              </a:rPr>
              <a:t>The project is feasible using current mobile technologies (Android/iOS SDKs, backend servers, analytics). Privacy implementation must comply with legal standards.</a:t>
            </a:r>
            <a:endParaRPr lang="en-US" sz="1350" dirty="0">
              <a:solidFill>
                <a:srgbClr val="272525"/>
              </a:solidFill>
              <a:latin typeface="Times New Roman" panose="02020603050405020304" charset="0"/>
              <a:ea typeface="Montserrat" pitchFamily="34" charset="-122"/>
              <a:cs typeface="Times New Roman" panose="02020603050405020304" charset="0"/>
            </a:endParaRPr>
          </a:p>
        </p:txBody>
      </p:sp>
      <p:sp>
        <p:nvSpPr>
          <p:cNvPr id="14" name="Shape 10"/>
          <p:cNvSpPr/>
          <p:nvPr/>
        </p:nvSpPr>
        <p:spPr>
          <a:xfrm>
            <a:off x="6092825" y="6217285"/>
            <a:ext cx="6797040" cy="1289050"/>
          </a:xfrm>
          <a:prstGeom prst="roundRect">
            <a:avLst>
              <a:gd name="adj" fmla="val 12090"/>
            </a:avLst>
          </a:prstGeom>
          <a:solidFill>
            <a:srgbClr val="EEEFF5"/>
          </a:solidFill>
          <a:effectLst>
            <a:outerShdw blurRad="43180" dist="21590" dir="13500000" algn="bl" rotWithShape="0">
              <a:srgbClr val="FFFFFF">
                <a:alpha val="70000"/>
              </a:srgbClr>
            </a:outerShdw>
          </a:effectLst>
        </p:spPr>
      </p:sp>
      <p:sp>
        <p:nvSpPr>
          <p:cNvPr id="15" name="Text 11"/>
          <p:cNvSpPr/>
          <p:nvPr/>
        </p:nvSpPr>
        <p:spPr>
          <a:xfrm>
            <a:off x="6265664" y="6390084"/>
            <a:ext cx="2671763" cy="284798"/>
          </a:xfrm>
          <a:prstGeom prst="rect">
            <a:avLst/>
          </a:prstGeom>
          <a:noFill/>
        </p:spPr>
        <p:txBody>
          <a:bodyPr wrap="none" lIns="0" tIns="0" rIns="0" bIns="0" rtlCol="0" anchor="t"/>
          <a:p>
            <a:pPr marL="0" indent="0" algn="l">
              <a:lnSpc>
                <a:spcPts val="2200"/>
              </a:lnSpc>
              <a:buNone/>
            </a:pPr>
            <a:r>
              <a:rPr lang="en-US" sz="1750" b="1" dirty="0">
                <a:solidFill>
                  <a:srgbClr val="272525"/>
                </a:solidFill>
                <a:latin typeface="Times New Roman" panose="02020603050405020304" charset="0"/>
                <a:ea typeface="Barlow Bold" pitchFamily="34" charset="-122"/>
                <a:cs typeface="Times New Roman" panose="02020603050405020304" charset="0"/>
              </a:rPr>
              <a:t>Dependency Relationships</a:t>
            </a:r>
            <a:endParaRPr lang="en-US" sz="17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6" name="Text 12"/>
          <p:cNvSpPr/>
          <p:nvPr/>
        </p:nvSpPr>
        <p:spPr>
          <a:xfrm>
            <a:off x="6265545" y="6778625"/>
            <a:ext cx="7056755" cy="554355"/>
          </a:xfrm>
          <a:prstGeom prst="rect">
            <a:avLst/>
          </a:prstGeom>
          <a:noFill/>
        </p:spPr>
        <p:txBody>
          <a:bodyPr wrap="square" lIns="0" tIns="0" rIns="0" bIns="0" rtlCol="0" anchor="t"/>
          <a:p>
            <a:pPr marL="0" indent="0" algn="l">
              <a:lnSpc>
                <a:spcPts val="2150"/>
              </a:lnSpc>
              <a:buNone/>
            </a:pPr>
            <a:r>
              <a:rPr lang="en-US" sz="1350" dirty="0">
                <a:solidFill>
                  <a:srgbClr val="272525"/>
                </a:solidFill>
                <a:latin typeface="Times New Roman" panose="02020603050405020304" charset="0"/>
                <a:ea typeface="Montserrat" pitchFamily="34" charset="-122"/>
                <a:cs typeface="Times New Roman" panose="02020603050405020304" charset="0"/>
              </a:rPr>
              <a:t>Features depend on others; for example, privacy settings must precede geolocation feedback, and notifications rely on real-time monitoring availability.</a:t>
            </a:r>
            <a:endParaRPr lang="en-US" sz="135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1520" y="228600"/>
            <a:ext cx="8355965" cy="1403985"/>
          </a:xfrm>
        </p:spPr>
        <p:txBody>
          <a:bodyPr/>
          <a:p>
            <a:pPr algn="ctr"/>
            <a:r>
              <a:rPr lang="en-US" b="1" dirty="0">
                <a:solidFill>
                  <a:srgbClr val="7068F4"/>
                </a:solidFill>
                <a:latin typeface="Times New Roman" panose="02020603050405020304" charset="0"/>
                <a:ea typeface="Barlow Bold" pitchFamily="34" charset="-122"/>
                <a:cs typeface="Times New Roman" panose="02020603050405020304" charset="0"/>
                <a:sym typeface="+mn-ea"/>
              </a:rPr>
              <a:t>Inconsistencies, Ambiguities, and Missing Information</a:t>
            </a:r>
            <a:endParaRPr lang="en-US"/>
          </a:p>
        </p:txBody>
      </p:sp>
      <p:pic>
        <p:nvPicPr>
          <p:cNvPr id="3" name="Image 0" descr="preencoded.png"/>
          <p:cNvPicPr>
            <a:picLocks noChangeAspect="1"/>
          </p:cNvPicPr>
          <p:nvPr/>
        </p:nvPicPr>
        <p:blipFill>
          <a:blip r:embed="rId1"/>
          <a:stretch>
            <a:fillRect/>
          </a:stretch>
        </p:blipFill>
        <p:spPr>
          <a:xfrm>
            <a:off x="9144000" y="0"/>
            <a:ext cx="5486400" cy="8230195"/>
          </a:xfrm>
          <a:prstGeom prst="rect">
            <a:avLst/>
          </a:prstGeom>
        </p:spPr>
      </p:pic>
      <p:sp>
        <p:nvSpPr>
          <p:cNvPr id="4" name="Text 0"/>
          <p:cNvSpPr/>
          <p:nvPr/>
        </p:nvSpPr>
        <p:spPr>
          <a:xfrm>
            <a:off x="674132" y="529709"/>
            <a:ext cx="7795736" cy="1267301"/>
          </a:xfrm>
          <a:prstGeom prst="rect">
            <a:avLst/>
          </a:prstGeom>
          <a:noFill/>
        </p:spPr>
        <p:txBody>
          <a:bodyPr wrap="square" lIns="0" tIns="0" rIns="0" bIns="0" rtlCol="0" anchor="t"/>
          <a:p>
            <a:pPr marL="0" indent="0" algn="l">
              <a:lnSpc>
                <a:spcPts val="4950"/>
              </a:lnSpc>
              <a:buNone/>
            </a:pPr>
            <a:endParaRPr lang="en-US" sz="395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5" name="Shape 1"/>
          <p:cNvSpPr/>
          <p:nvPr/>
        </p:nvSpPr>
        <p:spPr>
          <a:xfrm>
            <a:off x="674132" y="2085856"/>
            <a:ext cx="433388" cy="433388"/>
          </a:xfrm>
          <a:prstGeom prst="roundRect">
            <a:avLst>
              <a:gd name="adj" fmla="val 40005"/>
            </a:avLst>
          </a:prstGeom>
          <a:solidFill>
            <a:srgbClr val="EEEFF5"/>
          </a:solidFill>
          <a:effectLst>
            <a:outerShdw blurRad="46990" dist="22860" dir="13500000" algn="bl" rotWithShape="0">
              <a:srgbClr val="FFFFFF">
                <a:alpha val="70000"/>
              </a:srgbClr>
            </a:outerShdw>
          </a:effectLst>
        </p:spPr>
      </p:sp>
      <p:sp>
        <p:nvSpPr>
          <p:cNvPr id="6" name="Text 2"/>
          <p:cNvSpPr/>
          <p:nvPr/>
        </p:nvSpPr>
        <p:spPr>
          <a:xfrm>
            <a:off x="1300043" y="2152055"/>
            <a:ext cx="2534603" cy="316825"/>
          </a:xfrm>
          <a:prstGeom prst="rect">
            <a:avLst/>
          </a:prstGeom>
          <a:noFill/>
        </p:spPr>
        <p:txBody>
          <a:bodyPr wrap="none" lIns="0" tIns="0" rIns="0" bIns="0" rtlCol="0" anchor="t"/>
          <a:p>
            <a:pPr marL="0" indent="0" algn="l">
              <a:lnSpc>
                <a:spcPts val="2450"/>
              </a:lnSpc>
              <a:buNone/>
            </a:pPr>
            <a:r>
              <a:rPr lang="en-US" sz="1950" b="1" dirty="0">
                <a:solidFill>
                  <a:srgbClr val="272525"/>
                </a:solidFill>
                <a:latin typeface="Times New Roman" panose="02020603050405020304" charset="0"/>
                <a:ea typeface="Barlow Bold" pitchFamily="34" charset="-122"/>
                <a:cs typeface="Times New Roman" panose="02020603050405020304" charset="0"/>
              </a:rPr>
              <a:t>Ambiguity</a:t>
            </a:r>
            <a:endParaRPr lang="en-US" sz="19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7" name="Text 3"/>
          <p:cNvSpPr/>
          <p:nvPr/>
        </p:nvSpPr>
        <p:spPr>
          <a:xfrm>
            <a:off x="1300043" y="2584371"/>
            <a:ext cx="7169825" cy="616268"/>
          </a:xfrm>
          <a:prstGeom prst="rect">
            <a:avLst/>
          </a:prstGeom>
          <a:noFill/>
        </p:spPr>
        <p:txBody>
          <a:bodyPr wrap="square" lIns="0" tIns="0" rIns="0" bIns="0" rtlCol="0" anchor="t"/>
          <a:p>
            <a:pPr marL="0" indent="0" algn="l">
              <a:lnSpc>
                <a:spcPts val="2400"/>
              </a:lnSpc>
              <a:buNone/>
            </a:pPr>
            <a:r>
              <a:rPr lang="en-US" sz="1500" dirty="0">
                <a:solidFill>
                  <a:srgbClr val="272525"/>
                </a:solidFill>
                <a:latin typeface="Times New Roman" panose="02020603050405020304" charset="0"/>
                <a:ea typeface="Montserrat" pitchFamily="34" charset="-122"/>
                <a:cs typeface="Times New Roman" panose="02020603050405020304" charset="0"/>
              </a:rPr>
              <a:t>"Minimal CPU and battery usage" is subjective; clearer limits like 2% battery per hour are needed.</a:t>
            </a:r>
            <a:endParaRPr lang="en-US" sz="1500" dirty="0">
              <a:solidFill>
                <a:srgbClr val="272525"/>
              </a:solidFill>
              <a:latin typeface="Times New Roman" panose="02020603050405020304" charset="0"/>
              <a:ea typeface="Montserrat" pitchFamily="34" charset="-122"/>
              <a:cs typeface="Times New Roman" panose="02020603050405020304" charset="0"/>
            </a:endParaRPr>
          </a:p>
        </p:txBody>
      </p:sp>
      <p:sp>
        <p:nvSpPr>
          <p:cNvPr id="8" name="Shape 4"/>
          <p:cNvSpPr/>
          <p:nvPr/>
        </p:nvSpPr>
        <p:spPr>
          <a:xfrm>
            <a:off x="674132" y="3585805"/>
            <a:ext cx="433388" cy="433388"/>
          </a:xfrm>
          <a:prstGeom prst="roundRect">
            <a:avLst>
              <a:gd name="adj" fmla="val 40005"/>
            </a:avLst>
          </a:prstGeom>
          <a:solidFill>
            <a:srgbClr val="EEEFF5"/>
          </a:solidFill>
          <a:effectLst>
            <a:outerShdw blurRad="46990" dist="22860" dir="13500000" algn="bl" rotWithShape="0">
              <a:srgbClr val="FFFFFF">
                <a:alpha val="70000"/>
              </a:srgbClr>
            </a:outerShdw>
          </a:effectLst>
        </p:spPr>
      </p:sp>
      <p:sp>
        <p:nvSpPr>
          <p:cNvPr id="9" name="Text 5"/>
          <p:cNvSpPr/>
          <p:nvPr/>
        </p:nvSpPr>
        <p:spPr>
          <a:xfrm>
            <a:off x="1300043" y="3652004"/>
            <a:ext cx="2534603" cy="316825"/>
          </a:xfrm>
          <a:prstGeom prst="rect">
            <a:avLst/>
          </a:prstGeom>
          <a:noFill/>
        </p:spPr>
        <p:txBody>
          <a:bodyPr wrap="none" lIns="0" tIns="0" rIns="0" bIns="0" rtlCol="0" anchor="t"/>
          <a:p>
            <a:pPr marL="0" indent="0" algn="l">
              <a:lnSpc>
                <a:spcPts val="2450"/>
              </a:lnSpc>
              <a:buNone/>
            </a:pPr>
            <a:r>
              <a:rPr lang="en-US" sz="1950" b="1" dirty="0">
                <a:solidFill>
                  <a:srgbClr val="272525"/>
                </a:solidFill>
                <a:latin typeface="Times New Roman" panose="02020603050405020304" charset="0"/>
                <a:ea typeface="Barlow Bold" pitchFamily="34" charset="-122"/>
                <a:cs typeface="Times New Roman" panose="02020603050405020304" charset="0"/>
              </a:rPr>
              <a:t>Missing Information</a:t>
            </a:r>
            <a:endParaRPr lang="en-US" sz="19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0" name="Text 6"/>
          <p:cNvSpPr/>
          <p:nvPr/>
        </p:nvSpPr>
        <p:spPr>
          <a:xfrm>
            <a:off x="1300043" y="4084320"/>
            <a:ext cx="7169825" cy="616268"/>
          </a:xfrm>
          <a:prstGeom prst="rect">
            <a:avLst/>
          </a:prstGeom>
          <a:noFill/>
        </p:spPr>
        <p:txBody>
          <a:bodyPr wrap="square" lIns="0" tIns="0" rIns="0" bIns="0" rtlCol="0" anchor="t"/>
          <a:p>
            <a:pPr marL="0" indent="0" algn="l">
              <a:lnSpc>
                <a:spcPts val="2400"/>
              </a:lnSpc>
              <a:buNone/>
            </a:pPr>
            <a:r>
              <a:rPr lang="en-US" sz="1500" dirty="0">
                <a:solidFill>
                  <a:srgbClr val="272525"/>
                </a:solidFill>
                <a:latin typeface="Times New Roman" panose="02020603050405020304" charset="0"/>
                <a:ea typeface="Montserrat" pitchFamily="34" charset="-122"/>
                <a:cs typeface="Times New Roman" panose="02020603050405020304" charset="0"/>
              </a:rPr>
              <a:t>No detailed backend requirements for data storage and processing were provided.</a:t>
            </a:r>
            <a:endParaRPr lang="en-US" sz="1500" dirty="0">
              <a:solidFill>
                <a:srgbClr val="272525"/>
              </a:solidFill>
              <a:latin typeface="Times New Roman" panose="02020603050405020304" charset="0"/>
              <a:ea typeface="Montserrat" pitchFamily="34" charset="-122"/>
              <a:cs typeface="Times New Roman" panose="02020603050405020304" charset="0"/>
            </a:endParaRPr>
          </a:p>
        </p:txBody>
      </p:sp>
      <p:sp>
        <p:nvSpPr>
          <p:cNvPr id="11" name="Shape 7"/>
          <p:cNvSpPr/>
          <p:nvPr/>
        </p:nvSpPr>
        <p:spPr>
          <a:xfrm>
            <a:off x="674132" y="5085755"/>
            <a:ext cx="433388" cy="433388"/>
          </a:xfrm>
          <a:prstGeom prst="roundRect">
            <a:avLst>
              <a:gd name="adj" fmla="val 40005"/>
            </a:avLst>
          </a:prstGeom>
          <a:solidFill>
            <a:srgbClr val="EEEFF5"/>
          </a:solidFill>
          <a:effectLst>
            <a:outerShdw blurRad="46990" dist="22860" dir="13500000" algn="bl" rotWithShape="0">
              <a:srgbClr val="FFFFFF">
                <a:alpha val="70000"/>
              </a:srgbClr>
            </a:outerShdw>
          </a:effectLst>
        </p:spPr>
      </p:sp>
      <p:sp>
        <p:nvSpPr>
          <p:cNvPr id="12" name="Text 8"/>
          <p:cNvSpPr/>
          <p:nvPr/>
        </p:nvSpPr>
        <p:spPr>
          <a:xfrm>
            <a:off x="1300043" y="5151953"/>
            <a:ext cx="2534603" cy="316825"/>
          </a:xfrm>
          <a:prstGeom prst="rect">
            <a:avLst/>
          </a:prstGeom>
          <a:noFill/>
        </p:spPr>
        <p:txBody>
          <a:bodyPr wrap="none" lIns="0" tIns="0" rIns="0" bIns="0" rtlCol="0" anchor="t"/>
          <a:p>
            <a:pPr marL="0" indent="0" algn="l">
              <a:lnSpc>
                <a:spcPts val="2450"/>
              </a:lnSpc>
              <a:buNone/>
            </a:pPr>
            <a:r>
              <a:rPr lang="en-US" sz="1950" b="1" dirty="0">
                <a:solidFill>
                  <a:srgbClr val="272525"/>
                </a:solidFill>
                <a:latin typeface="Times New Roman" panose="02020603050405020304" charset="0"/>
                <a:ea typeface="Barlow Bold" pitchFamily="34" charset="-122"/>
                <a:cs typeface="Times New Roman" panose="02020603050405020304" charset="0"/>
              </a:rPr>
              <a:t>Inconsistency</a:t>
            </a:r>
            <a:endParaRPr lang="en-US" sz="19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3" name="Text 9"/>
          <p:cNvSpPr/>
          <p:nvPr/>
        </p:nvSpPr>
        <p:spPr>
          <a:xfrm>
            <a:off x="1300043" y="5584269"/>
            <a:ext cx="7169825" cy="616268"/>
          </a:xfrm>
          <a:prstGeom prst="rect">
            <a:avLst/>
          </a:prstGeom>
          <a:noFill/>
        </p:spPr>
        <p:txBody>
          <a:bodyPr wrap="square" lIns="0" tIns="0" rIns="0" bIns="0" rtlCol="0" anchor="t"/>
          <a:p>
            <a:pPr marL="0" indent="0" algn="l">
              <a:lnSpc>
                <a:spcPts val="2400"/>
              </a:lnSpc>
              <a:buNone/>
            </a:pPr>
            <a:r>
              <a:rPr lang="en-US" sz="1500" dirty="0">
                <a:solidFill>
                  <a:srgbClr val="272525"/>
                </a:solidFill>
                <a:latin typeface="Times New Roman" panose="02020603050405020304" charset="0"/>
                <a:ea typeface="Montserrat" pitchFamily="34" charset="-122"/>
                <a:cs typeface="Times New Roman" panose="02020603050405020304" charset="0"/>
              </a:rPr>
              <a:t>MTN’s reluctance to share data conflicts with app feedback suggesting external reporting without clear integration strategy.</a:t>
            </a:r>
            <a:endParaRPr lang="en-US" sz="1500" dirty="0">
              <a:solidFill>
                <a:srgbClr val="272525"/>
              </a:solidFill>
              <a:latin typeface="Times New Roman" panose="02020603050405020304" charset="0"/>
              <a:ea typeface="Montserrat" pitchFamily="34" charset="-122"/>
              <a:cs typeface="Times New Roman" panose="02020603050405020304" charset="0"/>
            </a:endParaRPr>
          </a:p>
        </p:txBody>
      </p:sp>
      <p:sp>
        <p:nvSpPr>
          <p:cNvPr id="14" name="Shape 10"/>
          <p:cNvSpPr/>
          <p:nvPr/>
        </p:nvSpPr>
        <p:spPr>
          <a:xfrm>
            <a:off x="674132" y="6585704"/>
            <a:ext cx="433388" cy="433388"/>
          </a:xfrm>
          <a:prstGeom prst="roundRect">
            <a:avLst>
              <a:gd name="adj" fmla="val 40005"/>
            </a:avLst>
          </a:prstGeom>
          <a:solidFill>
            <a:srgbClr val="EEEFF5"/>
          </a:solidFill>
          <a:effectLst>
            <a:outerShdw blurRad="46990" dist="22860" dir="13500000" algn="bl" rotWithShape="0">
              <a:srgbClr val="FFFFFF">
                <a:alpha val="70000"/>
              </a:srgbClr>
            </a:outerShdw>
          </a:effectLst>
        </p:spPr>
      </p:sp>
      <p:sp>
        <p:nvSpPr>
          <p:cNvPr id="15" name="Text 11"/>
          <p:cNvSpPr/>
          <p:nvPr/>
        </p:nvSpPr>
        <p:spPr>
          <a:xfrm>
            <a:off x="1300043" y="6651903"/>
            <a:ext cx="2534603" cy="316825"/>
          </a:xfrm>
          <a:prstGeom prst="rect">
            <a:avLst/>
          </a:prstGeom>
          <a:noFill/>
        </p:spPr>
        <p:txBody>
          <a:bodyPr wrap="none" lIns="0" tIns="0" rIns="0" bIns="0" rtlCol="0" anchor="t"/>
          <a:p>
            <a:pPr marL="0" indent="0" algn="l">
              <a:lnSpc>
                <a:spcPts val="2450"/>
              </a:lnSpc>
              <a:buNone/>
            </a:pPr>
            <a:r>
              <a:rPr lang="en-US" sz="1950" b="1" dirty="0">
                <a:solidFill>
                  <a:srgbClr val="272525"/>
                </a:solidFill>
                <a:latin typeface="Times New Roman" panose="02020603050405020304" charset="0"/>
                <a:ea typeface="Barlow Bold" pitchFamily="34" charset="-122"/>
                <a:cs typeface="Times New Roman" panose="02020603050405020304" charset="0"/>
              </a:rPr>
              <a:t>Dependency Concern</a:t>
            </a:r>
            <a:endParaRPr lang="en-US" sz="19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6" name="Text 12"/>
          <p:cNvSpPr/>
          <p:nvPr/>
        </p:nvSpPr>
        <p:spPr>
          <a:xfrm>
            <a:off x="1300043" y="7084219"/>
            <a:ext cx="7169825" cy="616268"/>
          </a:xfrm>
          <a:prstGeom prst="rect">
            <a:avLst/>
          </a:prstGeom>
          <a:noFill/>
        </p:spPr>
        <p:txBody>
          <a:bodyPr wrap="square" lIns="0" tIns="0" rIns="0" bIns="0" rtlCol="0" anchor="t"/>
          <a:p>
            <a:pPr marL="0" indent="0" algn="l">
              <a:lnSpc>
                <a:spcPts val="2400"/>
              </a:lnSpc>
              <a:buNone/>
            </a:pPr>
            <a:r>
              <a:rPr lang="en-US" sz="1500" dirty="0">
                <a:solidFill>
                  <a:srgbClr val="272525"/>
                </a:solidFill>
                <a:latin typeface="Times New Roman" panose="02020603050405020304" charset="0"/>
                <a:ea typeface="Montserrat" pitchFamily="34" charset="-122"/>
                <a:cs typeface="Times New Roman" panose="02020603050405020304" charset="0"/>
              </a:rPr>
              <a:t>Offline caching requires a defined synchronization strategy for when connectivity is restored, which is currently unclear.</a:t>
            </a:r>
            <a:endParaRPr lang="en-US" sz="150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58190" y="1419860"/>
            <a:ext cx="6913880" cy="699135"/>
          </a:xfrm>
        </p:spPr>
        <p:txBody>
          <a:bodyPr/>
          <a:p>
            <a:r>
              <a:rPr lang="en-US" b="1" dirty="0">
                <a:solidFill>
                  <a:srgbClr val="7068F4"/>
                </a:solidFill>
                <a:latin typeface="Times New Roman" panose="02020603050405020304" charset="0"/>
                <a:ea typeface="Barlow Bold" pitchFamily="34" charset="-122"/>
                <a:cs typeface="Times New Roman" panose="02020603050405020304" charset="0"/>
                <a:sym typeface="+mn-ea"/>
              </a:rPr>
              <a:t>Prioritization and Summary</a:t>
            </a:r>
            <a:endParaRPr lang="en-US"/>
          </a:p>
        </p:txBody>
      </p:sp>
      <p:sp>
        <p:nvSpPr>
          <p:cNvPr id="4" name="Text 1"/>
          <p:cNvSpPr/>
          <p:nvPr/>
        </p:nvSpPr>
        <p:spPr>
          <a:xfrm>
            <a:off x="758309" y="2757488"/>
            <a:ext cx="2850713" cy="356235"/>
          </a:xfrm>
          <a:prstGeom prst="rect">
            <a:avLst/>
          </a:prstGeom>
          <a:noFill/>
        </p:spPr>
        <p:txBody>
          <a:bodyPr wrap="none" lIns="0" tIns="0" rIns="0" bIns="0" rtlCol="0" anchor="t"/>
          <a:p>
            <a:pPr marL="0" indent="0" algn="l">
              <a:lnSpc>
                <a:spcPts val="2800"/>
              </a:lnSpc>
              <a:buNone/>
            </a:pPr>
            <a:r>
              <a:rPr lang="en-US" sz="2200" b="1" dirty="0">
                <a:solidFill>
                  <a:srgbClr val="7068F4"/>
                </a:solidFill>
                <a:latin typeface="Times New Roman" panose="02020603050405020304" charset="0"/>
                <a:ea typeface="Barlow Bold" pitchFamily="34" charset="-122"/>
                <a:cs typeface="Times New Roman" panose="02020603050405020304" charset="0"/>
              </a:rPr>
              <a:t>High Priority</a:t>
            </a:r>
            <a:endParaRPr lang="en-US" sz="220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5" name="Text 2"/>
          <p:cNvSpPr/>
          <p:nvPr/>
        </p:nvSpPr>
        <p:spPr>
          <a:xfrm>
            <a:off x="758309" y="3330297"/>
            <a:ext cx="6292572" cy="346710"/>
          </a:xfrm>
          <a:prstGeom prst="rect">
            <a:avLst/>
          </a:prstGeom>
          <a:noFill/>
        </p:spPr>
        <p:txBody>
          <a:bodyPr wrap="none" lIns="0" tIns="0" rIns="0" bIns="0" rtlCol="0" anchor="t"/>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Real-time network speed monitoring</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6" name="Text 3"/>
          <p:cNvSpPr/>
          <p:nvPr/>
        </p:nvSpPr>
        <p:spPr>
          <a:xfrm>
            <a:off x="758309" y="3752731"/>
            <a:ext cx="6292572" cy="346710"/>
          </a:xfrm>
          <a:prstGeom prst="rect">
            <a:avLst/>
          </a:prstGeom>
          <a:noFill/>
        </p:spPr>
        <p:txBody>
          <a:bodyPr wrap="none" lIns="0" tIns="0" rIns="0" bIns="0" rtlCol="0" anchor="t"/>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Privacy and data control settings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7" name="Text 4"/>
          <p:cNvSpPr/>
          <p:nvPr/>
        </p:nvSpPr>
        <p:spPr>
          <a:xfrm>
            <a:off x="758309" y="4175165"/>
            <a:ext cx="6292572" cy="346710"/>
          </a:xfrm>
          <a:prstGeom prst="rect">
            <a:avLst/>
          </a:prstGeom>
          <a:noFill/>
        </p:spPr>
        <p:txBody>
          <a:bodyPr wrap="none" lIns="0" tIns="0" rIns="0" bIns="0" rtlCol="0" anchor="t"/>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Network quality alerts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8" name="Text 5"/>
          <p:cNvSpPr/>
          <p:nvPr/>
        </p:nvSpPr>
        <p:spPr>
          <a:xfrm>
            <a:off x="758309" y="4597598"/>
            <a:ext cx="6292572" cy="346710"/>
          </a:xfrm>
          <a:prstGeom prst="rect">
            <a:avLst/>
          </a:prstGeom>
          <a:noFill/>
        </p:spPr>
        <p:txBody>
          <a:bodyPr wrap="none" lIns="0" tIns="0" rIns="0" bIns="0" rtlCol="0" anchor="t"/>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User feedback submission</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9" name="Text 6"/>
          <p:cNvSpPr/>
          <p:nvPr/>
        </p:nvSpPr>
        <p:spPr>
          <a:xfrm>
            <a:off x="758309" y="5020032"/>
            <a:ext cx="6292572" cy="346710"/>
          </a:xfrm>
          <a:prstGeom prst="rect">
            <a:avLst/>
          </a:prstGeom>
          <a:noFill/>
        </p:spPr>
        <p:txBody>
          <a:bodyPr wrap="none" lIns="0" tIns="0" rIns="0" bIns="0" rtlCol="0" anchor="t"/>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Low battery consumption and security measures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0" name="Text 7"/>
          <p:cNvSpPr/>
          <p:nvPr/>
        </p:nvSpPr>
        <p:spPr>
          <a:xfrm>
            <a:off x="7587139" y="2757488"/>
            <a:ext cx="2850713" cy="356235"/>
          </a:xfrm>
          <a:prstGeom prst="rect">
            <a:avLst/>
          </a:prstGeom>
          <a:noFill/>
        </p:spPr>
        <p:txBody>
          <a:bodyPr wrap="none" lIns="0" tIns="0" rIns="0" bIns="0" rtlCol="0" anchor="t"/>
          <a:p>
            <a:pPr marL="0" indent="0" algn="l">
              <a:lnSpc>
                <a:spcPts val="2800"/>
              </a:lnSpc>
              <a:buNone/>
            </a:pPr>
            <a:r>
              <a:rPr lang="en-US" sz="2200" b="1" dirty="0">
                <a:solidFill>
                  <a:srgbClr val="7068F4"/>
                </a:solidFill>
                <a:latin typeface="Times New Roman" panose="02020603050405020304" charset="0"/>
                <a:ea typeface="Barlow Bold" pitchFamily="34" charset="-122"/>
                <a:cs typeface="Times New Roman" panose="02020603050405020304" charset="0"/>
              </a:rPr>
              <a:t>Medium &amp; Low Priority</a:t>
            </a:r>
            <a:endParaRPr lang="en-US" sz="220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11" name="Text 8"/>
          <p:cNvSpPr/>
          <p:nvPr/>
        </p:nvSpPr>
        <p:spPr>
          <a:xfrm>
            <a:off x="7586980" y="3330575"/>
            <a:ext cx="5257800" cy="693420"/>
          </a:xfrm>
          <a:prstGeom prst="rect">
            <a:avLst/>
          </a:prstGeom>
          <a:noFill/>
        </p:spPr>
        <p:txBody>
          <a:bodyPr wrap="square" lIns="0" tIns="0" rIns="0" bIns="0" rtlCol="0" anchor="t"/>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Service history logs, multilingual interface (English/French), offline data caching</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2" name="Text 9"/>
          <p:cNvSpPr/>
          <p:nvPr/>
        </p:nvSpPr>
        <p:spPr>
          <a:xfrm>
            <a:off x="7586980" y="4099560"/>
            <a:ext cx="4624705" cy="693420"/>
          </a:xfrm>
          <a:prstGeom prst="rect">
            <a:avLst/>
          </a:prstGeom>
          <a:noFill/>
        </p:spPr>
        <p:txBody>
          <a:bodyPr wrap="square" lIns="0" tIns="0" rIns="0" bIns="0" rtlCol="0" anchor="t"/>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Third-party system integration, loyalty systems, community dashboard, regional benchmarking</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3" name="Text 10"/>
          <p:cNvSpPr/>
          <p:nvPr/>
        </p:nvSpPr>
        <p:spPr>
          <a:xfrm>
            <a:off x="758190" y="5686425"/>
            <a:ext cx="11190605" cy="1040130"/>
          </a:xfrm>
          <a:prstGeom prst="rect">
            <a:avLst/>
          </a:prstGeom>
          <a:noFill/>
        </p:spPr>
        <p:txBody>
          <a:bodyPr wrap="square" lIns="0" tIns="0" rIns="0" bIns="0" rtlCol="0" anchor="t"/>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The requirements are generally complete and feasible, with some areas needing more detail. Ambiguities around resource usage, offline sync, and data privacy were identified. Prioritization guides development focus to maximize user satisfaction and technical success.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590" y="1595755"/>
            <a:ext cx="5781675" cy="1163955"/>
          </a:xfrm>
          <a:prstGeom prst="rect">
            <a:avLst/>
          </a:prstGeom>
          <a:noFill/>
        </p:spPr>
        <p:txBody>
          <a:bodyPr wrap="square" lIns="0" tIns="0" rIns="0" bIns="0" rtlCol="0" anchor="t"/>
          <a:lstStyle/>
          <a:p>
            <a:pPr marL="0" indent="0" algn="ctr">
              <a:lnSpc>
                <a:spcPts val="5600"/>
              </a:lnSpc>
              <a:buNone/>
            </a:pPr>
            <a:r>
              <a:rPr lang="en-US" sz="4450" b="1" dirty="0">
                <a:solidFill>
                  <a:srgbClr val="7068F4"/>
                </a:solidFill>
                <a:latin typeface="Times New Roman" panose="02020603050405020304" charset="0"/>
                <a:ea typeface="Barlow Bold" pitchFamily="34" charset="-122"/>
                <a:cs typeface="Times New Roman" panose="02020603050405020304" charset="0"/>
              </a:rPr>
              <a:t>Purpose and Scope</a:t>
            </a:r>
            <a:endParaRPr lang="en-US" sz="445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4" name="Shape 1"/>
          <p:cNvSpPr/>
          <p:nvPr/>
        </p:nvSpPr>
        <p:spPr>
          <a:xfrm>
            <a:off x="6244709" y="3346013"/>
            <a:ext cx="487442" cy="487442"/>
          </a:xfrm>
          <a:prstGeom prst="roundRect">
            <a:avLst>
              <a:gd name="adj" fmla="val 40004"/>
            </a:avLst>
          </a:prstGeom>
          <a:solidFill>
            <a:srgbClr val="EEEFF5"/>
          </a:solidFill>
          <a:effectLst>
            <a:outerShdw blurRad="53340" dist="26670" dir="13500000" algn="bl" rotWithShape="0">
              <a:srgbClr val="FFFFFF">
                <a:alpha val="70000"/>
              </a:srgbClr>
            </a:outerShdw>
          </a:effectLst>
        </p:spPr>
      </p:sp>
      <p:sp>
        <p:nvSpPr>
          <p:cNvPr id="5" name="Text 2"/>
          <p:cNvSpPr/>
          <p:nvPr/>
        </p:nvSpPr>
        <p:spPr>
          <a:xfrm>
            <a:off x="6948726" y="3420428"/>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Purpose</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6" name="Text 3"/>
          <p:cNvSpPr/>
          <p:nvPr/>
        </p:nvSpPr>
        <p:spPr>
          <a:xfrm>
            <a:off x="6948805" y="3906520"/>
            <a:ext cx="5603875" cy="693420"/>
          </a:xfrm>
          <a:prstGeom prst="rect">
            <a:avLst/>
          </a:prstGeom>
          <a:noFill/>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Define functional and non-functional requirements for a mobile app monitoring network QoE in Cameroon.</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7" name="Shape 4"/>
          <p:cNvSpPr/>
          <p:nvPr/>
        </p:nvSpPr>
        <p:spPr>
          <a:xfrm>
            <a:off x="6244709" y="5033248"/>
            <a:ext cx="487442" cy="487442"/>
          </a:xfrm>
          <a:prstGeom prst="roundRect">
            <a:avLst>
              <a:gd name="adj" fmla="val 40004"/>
            </a:avLst>
          </a:prstGeom>
          <a:solidFill>
            <a:srgbClr val="EEEFF5"/>
          </a:solidFill>
          <a:effectLst>
            <a:outerShdw blurRad="53340" dist="26670" dir="13500000" algn="bl" rotWithShape="0">
              <a:srgbClr val="FFFFFF">
                <a:alpha val="70000"/>
              </a:srgbClr>
            </a:outerShdw>
          </a:effectLst>
        </p:spPr>
      </p:sp>
      <p:sp>
        <p:nvSpPr>
          <p:cNvPr id="8" name="Text 5"/>
          <p:cNvSpPr/>
          <p:nvPr/>
        </p:nvSpPr>
        <p:spPr>
          <a:xfrm>
            <a:off x="6948726" y="5107662"/>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Scope</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9" name="Text 6"/>
          <p:cNvSpPr/>
          <p:nvPr/>
        </p:nvSpPr>
        <p:spPr>
          <a:xfrm>
            <a:off x="6948805" y="5593715"/>
            <a:ext cx="5658485" cy="1040130"/>
          </a:xfrm>
          <a:prstGeom prst="rect">
            <a:avLst/>
          </a:prstGeom>
          <a:noFill/>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Collect real-time network metrics, allow manual issue reporting, notify users of problems, support privacy controls, and offer English and French interfaces.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356366"/>
            <a:ext cx="9715143" cy="712708"/>
          </a:xfrm>
          <a:prstGeom prst="rect">
            <a:avLst/>
          </a:prstGeom>
          <a:noFill/>
        </p:spPr>
        <p:txBody>
          <a:bodyPr wrap="none" lIns="0" tIns="0" rIns="0" bIns="0" rtlCol="0" anchor="t"/>
          <a:lstStyle/>
          <a:p>
            <a:pPr marL="0" indent="0" algn="l">
              <a:lnSpc>
                <a:spcPts val="5600"/>
              </a:lnSpc>
              <a:buNone/>
            </a:pPr>
            <a:r>
              <a:rPr lang="en-US" sz="4450" b="1" dirty="0">
                <a:solidFill>
                  <a:srgbClr val="7068F4"/>
                </a:solidFill>
                <a:latin typeface="Times New Roman" panose="02020603050405020304" charset="0"/>
                <a:ea typeface="Barlow Bold" pitchFamily="34" charset="-122"/>
                <a:cs typeface="Times New Roman" panose="02020603050405020304" charset="0"/>
              </a:rPr>
              <a:t>Intended Audience and Key Definitions</a:t>
            </a:r>
            <a:endParaRPr lang="en-US" sz="445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3" name="Text 1"/>
          <p:cNvSpPr/>
          <p:nvPr/>
        </p:nvSpPr>
        <p:spPr>
          <a:xfrm>
            <a:off x="758309" y="3610570"/>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7068F4"/>
                </a:solidFill>
                <a:latin typeface="Times New Roman" panose="02020603050405020304" charset="0"/>
                <a:ea typeface="Barlow Bold" pitchFamily="34" charset="-122"/>
                <a:cs typeface="Times New Roman" panose="02020603050405020304" charset="0"/>
              </a:rPr>
              <a:t>Audience</a:t>
            </a:r>
            <a:endParaRPr lang="en-US" sz="220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4" name="Text 2"/>
          <p:cNvSpPr/>
          <p:nvPr/>
        </p:nvSpPr>
        <p:spPr>
          <a:xfrm>
            <a:off x="758309" y="4183380"/>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Mobile Subscribers (End Users)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5" name="Text 3"/>
          <p:cNvSpPr/>
          <p:nvPr/>
        </p:nvSpPr>
        <p:spPr>
          <a:xfrm>
            <a:off x="758309" y="4605814"/>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Mobile Network Operators (MTN, Orange)</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6" name="Text 4"/>
          <p:cNvSpPr/>
          <p:nvPr/>
        </p:nvSpPr>
        <p:spPr>
          <a:xfrm>
            <a:off x="758309" y="5028248"/>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App Development Team</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7" name="Text 5"/>
          <p:cNvSpPr/>
          <p:nvPr/>
        </p:nvSpPr>
        <p:spPr>
          <a:xfrm>
            <a:off x="758309" y="5450681"/>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Regulatory Authorities (ART Cameroon)</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8" name="Text 6"/>
          <p:cNvSpPr/>
          <p:nvPr/>
        </p:nvSpPr>
        <p:spPr>
          <a:xfrm>
            <a:off x="7587139" y="3610570"/>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7068F4"/>
                </a:solidFill>
                <a:latin typeface="Times New Roman" panose="02020603050405020304" charset="0"/>
                <a:ea typeface="Barlow Bold" pitchFamily="34" charset="-122"/>
                <a:cs typeface="Times New Roman" panose="02020603050405020304" charset="0"/>
              </a:rPr>
              <a:t>Definitions</a:t>
            </a:r>
            <a:endParaRPr lang="en-US" sz="220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9" name="Text 7"/>
          <p:cNvSpPr/>
          <p:nvPr/>
        </p:nvSpPr>
        <p:spPr>
          <a:xfrm>
            <a:off x="7587139" y="4183380"/>
            <a:ext cx="629257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272525"/>
                </a:solidFill>
                <a:latin typeface="Times New Roman" panose="02020603050405020304" charset="0"/>
                <a:ea typeface="Montserrat" pitchFamily="34" charset="-122"/>
                <a:cs typeface="Times New Roman" panose="02020603050405020304" charset="0"/>
              </a:rPr>
              <a:t>QoE</a:t>
            </a:r>
            <a:r>
              <a:rPr lang="en-US" sz="1700" dirty="0">
                <a:solidFill>
                  <a:srgbClr val="272525"/>
                </a:solidFill>
                <a:latin typeface="Times New Roman" panose="02020603050405020304" charset="0"/>
                <a:ea typeface="Montserrat" pitchFamily="34" charset="-122"/>
                <a:cs typeface="Times New Roman" panose="02020603050405020304" charset="0"/>
              </a:rPr>
              <a:t>: Quality of Experience</a:t>
            </a:r>
            <a:endParaRPr lang="en-US" sz="1700" dirty="0">
              <a:latin typeface="Times New Roman" panose="02020603050405020304" charset="0"/>
              <a:cs typeface="Times New Roman" panose="02020603050405020304" charset="0"/>
            </a:endParaRPr>
          </a:p>
        </p:txBody>
      </p:sp>
      <p:sp>
        <p:nvSpPr>
          <p:cNvPr id="10" name="Text 8"/>
          <p:cNvSpPr/>
          <p:nvPr/>
        </p:nvSpPr>
        <p:spPr>
          <a:xfrm>
            <a:off x="7587139" y="4605814"/>
            <a:ext cx="629257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272525"/>
                </a:solidFill>
                <a:latin typeface="Times New Roman" panose="02020603050405020304" charset="0"/>
                <a:ea typeface="Montserrat" pitchFamily="34" charset="-122"/>
                <a:cs typeface="Times New Roman" panose="02020603050405020304" charset="0"/>
              </a:rPr>
              <a:t>CPU</a:t>
            </a:r>
            <a:r>
              <a:rPr lang="en-US" sz="1700" dirty="0">
                <a:solidFill>
                  <a:srgbClr val="272525"/>
                </a:solidFill>
                <a:latin typeface="Times New Roman" panose="02020603050405020304" charset="0"/>
                <a:ea typeface="Montserrat" pitchFamily="34" charset="-122"/>
                <a:cs typeface="Times New Roman" panose="02020603050405020304" charset="0"/>
              </a:rPr>
              <a:t>: Central Processing Unit</a:t>
            </a:r>
            <a:endParaRPr lang="en-US" sz="1700" dirty="0">
              <a:latin typeface="Times New Roman" panose="02020603050405020304" charset="0"/>
              <a:cs typeface="Times New Roman" panose="02020603050405020304" charset="0"/>
            </a:endParaRPr>
          </a:p>
        </p:txBody>
      </p:sp>
      <p:sp>
        <p:nvSpPr>
          <p:cNvPr id="11" name="Text 9"/>
          <p:cNvSpPr/>
          <p:nvPr/>
        </p:nvSpPr>
        <p:spPr>
          <a:xfrm>
            <a:off x="7587139" y="5028248"/>
            <a:ext cx="629257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272525"/>
                </a:solidFill>
                <a:latin typeface="Times New Roman" panose="02020603050405020304" charset="0"/>
                <a:ea typeface="Montserrat" pitchFamily="34" charset="-122"/>
                <a:cs typeface="Times New Roman" panose="02020603050405020304" charset="0"/>
              </a:rPr>
              <a:t>GDPR</a:t>
            </a:r>
            <a:r>
              <a:rPr lang="en-US" sz="1700" dirty="0">
                <a:solidFill>
                  <a:srgbClr val="272525"/>
                </a:solidFill>
                <a:latin typeface="Times New Roman" panose="02020603050405020304" charset="0"/>
                <a:ea typeface="Montserrat" pitchFamily="34" charset="-122"/>
                <a:cs typeface="Times New Roman" panose="02020603050405020304" charset="0"/>
              </a:rPr>
              <a:t>: General Data Protection Regulation</a:t>
            </a:r>
            <a:endParaRPr lang="en-US" sz="17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590" y="847090"/>
            <a:ext cx="6224270" cy="1425575"/>
          </a:xfrm>
          <a:prstGeom prst="rect">
            <a:avLst/>
          </a:prstGeom>
          <a:noFill/>
        </p:spPr>
        <p:txBody>
          <a:bodyPr wrap="square" lIns="0" tIns="0" rIns="0" bIns="0" rtlCol="0" anchor="t"/>
          <a:lstStyle/>
          <a:p>
            <a:pPr marL="0" indent="0" algn="ctr">
              <a:lnSpc>
                <a:spcPts val="5600"/>
              </a:lnSpc>
              <a:buNone/>
            </a:pPr>
            <a:r>
              <a:rPr lang="en-US" sz="4450" b="1" dirty="0">
                <a:solidFill>
                  <a:srgbClr val="7068F4"/>
                </a:solidFill>
                <a:latin typeface="Times New Roman" panose="02020603050405020304" charset="0"/>
                <a:ea typeface="Barlow Bold" pitchFamily="34" charset="-122"/>
                <a:cs typeface="Times New Roman" panose="02020603050405020304" charset="0"/>
              </a:rPr>
              <a:t>Product Perspective &amp; Functions</a:t>
            </a:r>
            <a:endParaRPr lang="en-US" sz="445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4" name="Shape 1"/>
          <p:cNvSpPr/>
          <p:nvPr/>
        </p:nvSpPr>
        <p:spPr>
          <a:xfrm>
            <a:off x="6244590" y="2597785"/>
            <a:ext cx="6227445" cy="1612900"/>
          </a:xfrm>
          <a:prstGeom prst="roundRect">
            <a:avLst>
              <a:gd name="adj" fmla="val 12091"/>
            </a:avLst>
          </a:prstGeom>
          <a:solidFill>
            <a:srgbClr val="EEEFF5"/>
          </a:solidFill>
          <a:effectLst>
            <a:outerShdw blurRad="53340" dist="26670" dir="13500000" algn="bl" rotWithShape="0">
              <a:srgbClr val="FFFFFF">
                <a:alpha val="70000"/>
              </a:srgbClr>
            </a:outerShdw>
          </a:effectLst>
        </p:spPr>
      </p:sp>
      <p:sp>
        <p:nvSpPr>
          <p:cNvPr id="5" name="Text 2"/>
          <p:cNvSpPr/>
          <p:nvPr/>
        </p:nvSpPr>
        <p:spPr>
          <a:xfrm>
            <a:off x="6461284" y="2814042"/>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Product Perspective</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6" name="Text 3"/>
          <p:cNvSpPr/>
          <p:nvPr/>
        </p:nvSpPr>
        <p:spPr>
          <a:xfrm>
            <a:off x="6461125" y="3300095"/>
            <a:ext cx="5951220" cy="693420"/>
          </a:xfrm>
          <a:prstGeom prst="rect">
            <a:avLst/>
          </a:prstGeom>
          <a:noFill/>
        </p:spPr>
        <p:txBody>
          <a:bodyPr wrap="square" lIns="0" tIns="0" rIns="0" bIns="0" rtlCol="0" anchor="t"/>
          <a:lstStyle/>
          <a:p>
            <a:pPr marL="0" indent="0" algn="l">
              <a:lnSpc>
                <a:spcPts val="2700"/>
              </a:lnSpc>
              <a:buNone/>
            </a:pPr>
            <a:r>
              <a:rPr lang="en-US" sz="1700" dirty="0">
                <a:solidFill>
                  <a:srgbClr val="272525"/>
                </a:solidFill>
                <a:latin typeface="Times New Roman" panose="02020603050405020304" charset="0"/>
                <a:ea typeface="Montserrat" pitchFamily="34" charset="-122"/>
                <a:cs typeface="Times New Roman" panose="02020603050405020304" charset="0"/>
              </a:rPr>
              <a:t>Operates independently on Android and iOS; optionally links to operator support systems like MTN Zigi.</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7" name="Shape 4"/>
          <p:cNvSpPr/>
          <p:nvPr/>
        </p:nvSpPr>
        <p:spPr>
          <a:xfrm>
            <a:off x="6244590" y="4426585"/>
            <a:ext cx="6227445" cy="2955925"/>
          </a:xfrm>
          <a:prstGeom prst="roundRect">
            <a:avLst>
              <a:gd name="adj" fmla="val 6597"/>
            </a:avLst>
          </a:prstGeom>
          <a:solidFill>
            <a:srgbClr val="EEEFF5"/>
          </a:solidFill>
          <a:effectLst>
            <a:outerShdw blurRad="53340" dist="26670" dir="13500000" algn="bl" rotWithShape="0">
              <a:srgbClr val="FFFFFF">
                <a:alpha val="70000"/>
              </a:srgbClr>
            </a:outerShdw>
          </a:effectLst>
        </p:spPr>
      </p:sp>
      <p:sp>
        <p:nvSpPr>
          <p:cNvPr id="8" name="Text 5"/>
          <p:cNvSpPr/>
          <p:nvPr/>
        </p:nvSpPr>
        <p:spPr>
          <a:xfrm>
            <a:off x="6461284" y="4643318"/>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Times New Roman" panose="02020603050405020304" charset="0"/>
                <a:ea typeface="Barlow Bold" pitchFamily="34" charset="-122"/>
                <a:cs typeface="Times New Roman" panose="02020603050405020304" charset="0"/>
              </a:rPr>
              <a:t>Product Functions</a:t>
            </a:r>
            <a:endParaRPr lang="en-US" sz="22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9" name="Text 6"/>
          <p:cNvSpPr/>
          <p:nvPr/>
        </p:nvSpPr>
        <p:spPr>
          <a:xfrm>
            <a:off x="6461284" y="5129451"/>
            <a:ext cx="7194233"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Real-time network speed, latency, stability measurement</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0" name="Text 7"/>
          <p:cNvSpPr/>
          <p:nvPr/>
        </p:nvSpPr>
        <p:spPr>
          <a:xfrm>
            <a:off x="6461284" y="5551884"/>
            <a:ext cx="7194233"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Background monitoring with low battery impact</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1" name="Text 8"/>
          <p:cNvSpPr/>
          <p:nvPr/>
        </p:nvSpPr>
        <p:spPr>
          <a:xfrm>
            <a:off x="6461284" y="5974318"/>
            <a:ext cx="7194233"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Manual feedback with geolocation tagging</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2" name="Text 9"/>
          <p:cNvSpPr/>
          <p:nvPr/>
        </p:nvSpPr>
        <p:spPr>
          <a:xfrm>
            <a:off x="6461284" y="6396752"/>
            <a:ext cx="7194233"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Notification alerts for disruptions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3" name="Text 10"/>
          <p:cNvSpPr/>
          <p:nvPr/>
        </p:nvSpPr>
        <p:spPr>
          <a:xfrm>
            <a:off x="6461284" y="6819186"/>
            <a:ext cx="7194233"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Privacy dashboard and multilingual UI</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145149"/>
            <a:ext cx="11364397" cy="712708"/>
          </a:xfrm>
          <a:prstGeom prst="rect">
            <a:avLst/>
          </a:prstGeom>
          <a:noFill/>
        </p:spPr>
        <p:txBody>
          <a:bodyPr wrap="none" lIns="0" tIns="0" rIns="0" bIns="0" rtlCol="0" anchor="t"/>
          <a:lstStyle/>
          <a:p>
            <a:pPr marL="0" indent="0" algn="l">
              <a:lnSpc>
                <a:spcPts val="5600"/>
              </a:lnSpc>
              <a:buNone/>
            </a:pPr>
            <a:r>
              <a:rPr lang="en-US" sz="4450" b="1" dirty="0">
                <a:solidFill>
                  <a:srgbClr val="7068F4"/>
                </a:solidFill>
                <a:latin typeface="Times New Roman" panose="02020603050405020304" charset="0"/>
                <a:ea typeface="Barlow Bold" pitchFamily="34" charset="-122"/>
                <a:cs typeface="Times New Roman" panose="02020603050405020304" charset="0"/>
              </a:rPr>
              <a:t>User Classes, Constraints, and Dependencies</a:t>
            </a:r>
            <a:endParaRPr lang="en-US" sz="445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3" name="Text 1"/>
          <p:cNvSpPr/>
          <p:nvPr/>
        </p:nvSpPr>
        <p:spPr>
          <a:xfrm>
            <a:off x="758309" y="3399353"/>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7068F4"/>
                </a:solidFill>
                <a:latin typeface="Times New Roman" panose="02020603050405020304" charset="0"/>
                <a:ea typeface="Barlow Bold" pitchFamily="34" charset="-122"/>
                <a:cs typeface="Times New Roman" panose="02020603050405020304" charset="0"/>
              </a:rPr>
              <a:t>User Classes</a:t>
            </a:r>
            <a:endParaRPr lang="en-US" sz="220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4" name="Text 2"/>
          <p:cNvSpPr/>
          <p:nvPr/>
        </p:nvSpPr>
        <p:spPr>
          <a:xfrm>
            <a:off x="758190" y="3971925"/>
            <a:ext cx="6292850" cy="554990"/>
          </a:xfrm>
          <a:prstGeom prst="rect">
            <a:avLst/>
          </a:prstGeom>
          <a:noFill/>
        </p:spPr>
        <p:txBody>
          <a:bodyPr wrap="squar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End Users: Students, workers, urban and rural residents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5" name="Text 3"/>
          <p:cNvSpPr/>
          <p:nvPr/>
        </p:nvSpPr>
        <p:spPr>
          <a:xfrm>
            <a:off x="758309" y="4526677"/>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Network Operators: Technical staff, support managers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6" name="Text 4"/>
          <p:cNvSpPr/>
          <p:nvPr/>
        </p:nvSpPr>
        <p:spPr>
          <a:xfrm>
            <a:off x="758309" y="5163741"/>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Regulators: Analysts overseeing service standards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7" name="Text 5"/>
          <p:cNvSpPr/>
          <p:nvPr/>
        </p:nvSpPr>
        <p:spPr>
          <a:xfrm>
            <a:off x="7587139" y="3399353"/>
            <a:ext cx="3589734" cy="356235"/>
          </a:xfrm>
          <a:prstGeom prst="rect">
            <a:avLst/>
          </a:prstGeom>
          <a:noFill/>
        </p:spPr>
        <p:txBody>
          <a:bodyPr wrap="none" lIns="0" tIns="0" rIns="0" bIns="0" rtlCol="0" anchor="t"/>
          <a:lstStyle/>
          <a:p>
            <a:pPr marL="0" indent="0" algn="l">
              <a:lnSpc>
                <a:spcPts val="2800"/>
              </a:lnSpc>
              <a:buNone/>
            </a:pPr>
            <a:r>
              <a:rPr lang="en-US" sz="2200" b="1" dirty="0">
                <a:solidFill>
                  <a:srgbClr val="7068F4"/>
                </a:solidFill>
                <a:latin typeface="Times New Roman" panose="02020603050405020304" charset="0"/>
                <a:ea typeface="Barlow Bold" pitchFamily="34" charset="-122"/>
                <a:cs typeface="Times New Roman" panose="02020603050405020304" charset="0"/>
              </a:rPr>
              <a:t>Constraints &amp; Dependencies</a:t>
            </a:r>
            <a:endParaRPr lang="en-US" sz="220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8" name="Text 6"/>
          <p:cNvSpPr/>
          <p:nvPr/>
        </p:nvSpPr>
        <p:spPr>
          <a:xfrm>
            <a:off x="7587139" y="3972163"/>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Compliance with data privacy laws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9" name="Text 7"/>
          <p:cNvSpPr/>
          <p:nvPr/>
        </p:nvSpPr>
        <p:spPr>
          <a:xfrm>
            <a:off x="7587139" y="4394597"/>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High performance on low-end devices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0" name="Text 8"/>
          <p:cNvSpPr/>
          <p:nvPr/>
        </p:nvSpPr>
        <p:spPr>
          <a:xfrm>
            <a:off x="7587139" y="4817031"/>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Opt-in, transparent data collection</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1" name="Text 9"/>
          <p:cNvSpPr/>
          <p:nvPr/>
        </p:nvSpPr>
        <p:spPr>
          <a:xfrm>
            <a:off x="7587139" y="5239464"/>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Mobile data/Wi-Fi availability</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
        <p:nvSpPr>
          <p:cNvPr id="12" name="Text 10"/>
          <p:cNvSpPr/>
          <p:nvPr/>
        </p:nvSpPr>
        <p:spPr>
          <a:xfrm>
            <a:off x="7587139" y="5661898"/>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272525"/>
                </a:solidFill>
                <a:latin typeface="Times New Roman" panose="02020603050405020304" charset="0"/>
                <a:ea typeface="Montserrat" pitchFamily="34" charset="-122"/>
                <a:cs typeface="Times New Roman" panose="02020603050405020304" charset="0"/>
              </a:rPr>
              <a:t>Access to mobile OS APIs</a:t>
            </a:r>
            <a:endParaRPr lang="en-US" sz="1700" dirty="0">
              <a:solidFill>
                <a:srgbClr val="272525"/>
              </a:solidFill>
              <a:latin typeface="Times New Roman" panose="02020603050405020304" charset="0"/>
              <a:ea typeface="Montserrat" pitchFamily="34"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5368" y="351036"/>
            <a:ext cx="8406289" cy="681157"/>
          </a:xfrm>
          <a:prstGeom prst="rect">
            <a:avLst/>
          </a:prstGeom>
          <a:noFill/>
        </p:spPr>
        <p:txBody>
          <a:bodyPr wrap="none" lIns="0" tIns="0" rIns="0" bIns="0" rtlCol="0" anchor="t"/>
          <a:lstStyle/>
          <a:p>
            <a:pPr marL="0" indent="0" algn="l">
              <a:lnSpc>
                <a:spcPts val="5350"/>
              </a:lnSpc>
              <a:buNone/>
            </a:pPr>
            <a:r>
              <a:rPr lang="en-US" sz="4250" b="1" dirty="0">
                <a:solidFill>
                  <a:srgbClr val="7068F4"/>
                </a:solidFill>
                <a:latin typeface="Times New Roman" panose="02020603050405020304" charset="0"/>
                <a:ea typeface="Barlow Bold" pitchFamily="34" charset="-122"/>
                <a:cs typeface="Times New Roman" panose="02020603050405020304" charset="0"/>
              </a:rPr>
              <a:t>Functional Requirements Overview</a:t>
            </a:r>
            <a:endParaRPr lang="en-US" sz="4250" b="1" dirty="0">
              <a:solidFill>
                <a:srgbClr val="7068F4"/>
              </a:solidFill>
              <a:latin typeface="Times New Roman" panose="02020603050405020304" charset="0"/>
              <a:ea typeface="Barlow Bold" pitchFamily="34" charset="-122"/>
              <a:cs typeface="Times New Roman" panose="02020603050405020304" charset="0"/>
            </a:endParaRPr>
          </a:p>
        </p:txBody>
      </p:sp>
      <p:sp>
        <p:nvSpPr>
          <p:cNvPr id="3" name="Shape 1"/>
          <p:cNvSpPr/>
          <p:nvPr/>
        </p:nvSpPr>
        <p:spPr>
          <a:xfrm>
            <a:off x="970955" y="1305957"/>
            <a:ext cx="22860" cy="6035040"/>
          </a:xfrm>
          <a:prstGeom prst="roundRect">
            <a:avLst>
              <a:gd name="adj" fmla="val 815256"/>
            </a:avLst>
          </a:prstGeom>
          <a:solidFill>
            <a:srgbClr val="C1C3D0"/>
          </a:solidFill>
        </p:spPr>
      </p:sp>
      <p:sp>
        <p:nvSpPr>
          <p:cNvPr id="4" name="Shape 2"/>
          <p:cNvSpPr/>
          <p:nvPr/>
        </p:nvSpPr>
        <p:spPr>
          <a:xfrm>
            <a:off x="1181040" y="1527413"/>
            <a:ext cx="621149" cy="22860"/>
          </a:xfrm>
          <a:prstGeom prst="roundRect">
            <a:avLst>
              <a:gd name="adj" fmla="val 815256"/>
            </a:avLst>
          </a:prstGeom>
          <a:solidFill>
            <a:srgbClr val="C1C3D0"/>
          </a:solidFill>
        </p:spPr>
      </p:sp>
      <p:sp>
        <p:nvSpPr>
          <p:cNvPr id="5" name="Shape 3"/>
          <p:cNvSpPr/>
          <p:nvPr/>
        </p:nvSpPr>
        <p:spPr>
          <a:xfrm>
            <a:off x="738009" y="1305957"/>
            <a:ext cx="465892" cy="465892"/>
          </a:xfrm>
          <a:prstGeom prst="roundRect">
            <a:avLst>
              <a:gd name="adj" fmla="val 40002"/>
            </a:avLst>
          </a:prstGeom>
          <a:solidFill>
            <a:srgbClr val="EEEFF5"/>
          </a:solidFill>
          <a:effectLst>
            <a:outerShdw blurRad="50800" dist="25400" dir="13500000" algn="bl" rotWithShape="0">
              <a:srgbClr val="FFFFFF">
                <a:alpha val="70000"/>
              </a:srgbClr>
            </a:outerShdw>
          </a:effectLst>
        </p:spPr>
      </p:sp>
      <p:sp>
        <p:nvSpPr>
          <p:cNvPr id="6" name="Text 4"/>
          <p:cNvSpPr/>
          <p:nvPr/>
        </p:nvSpPr>
        <p:spPr>
          <a:xfrm>
            <a:off x="807422" y="1334532"/>
            <a:ext cx="326946" cy="408623"/>
          </a:xfrm>
          <a:prstGeom prst="rect">
            <a:avLst/>
          </a:prstGeom>
          <a:noFill/>
        </p:spPr>
        <p:txBody>
          <a:bodyPr wrap="none" lIns="0" tIns="0" rIns="0" bIns="0" rtlCol="0" anchor="t"/>
          <a:lstStyle/>
          <a:p>
            <a:pPr marL="0" indent="0" algn="ctr">
              <a:lnSpc>
                <a:spcPts val="2550"/>
              </a:lnSpc>
              <a:buNone/>
            </a:pPr>
            <a:r>
              <a:rPr lang="en-US" sz="2550" b="1" dirty="0">
                <a:solidFill>
                  <a:srgbClr val="272525"/>
                </a:solidFill>
                <a:latin typeface="Times New Roman" panose="02020603050405020304" charset="0"/>
                <a:ea typeface="Barlow Bold" pitchFamily="34" charset="-122"/>
                <a:cs typeface="Times New Roman" panose="02020603050405020304" charset="0"/>
              </a:rPr>
              <a:t>1</a:t>
            </a:r>
            <a:endParaRPr lang="en-US" sz="25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7" name="Text 5"/>
          <p:cNvSpPr/>
          <p:nvPr/>
        </p:nvSpPr>
        <p:spPr>
          <a:xfrm>
            <a:off x="2006322" y="1377037"/>
            <a:ext cx="4027646" cy="340519"/>
          </a:xfrm>
          <a:prstGeom prst="rect">
            <a:avLst/>
          </a:prstGeom>
          <a:noFill/>
        </p:spPr>
        <p:txBody>
          <a:bodyPr wrap="none" lIns="0" tIns="0" rIns="0" bIns="0" rtlCol="0" anchor="t"/>
          <a:lstStyle/>
          <a:p>
            <a:pPr marL="0" indent="0" algn="l">
              <a:lnSpc>
                <a:spcPts val="2650"/>
              </a:lnSpc>
              <a:buNone/>
            </a:pPr>
            <a:r>
              <a:rPr lang="en-US" sz="2100" b="1" dirty="0">
                <a:solidFill>
                  <a:srgbClr val="272525"/>
                </a:solidFill>
                <a:latin typeface="Times New Roman" panose="02020603050405020304" charset="0"/>
                <a:ea typeface="Barlow Bold" pitchFamily="34" charset="-122"/>
                <a:cs typeface="Times New Roman" panose="02020603050405020304" charset="0"/>
              </a:rPr>
              <a:t>FR-1: Real-time Speed Monitoring</a:t>
            </a:r>
            <a:endParaRPr lang="en-US" sz="21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8" name="Text 6"/>
          <p:cNvSpPr/>
          <p:nvPr/>
        </p:nvSpPr>
        <p:spPr>
          <a:xfrm>
            <a:off x="2006322" y="1790938"/>
            <a:ext cx="11912679" cy="331232"/>
          </a:xfrm>
          <a:prstGeom prst="rect">
            <a:avLst/>
          </a:prstGeom>
          <a:noFill/>
        </p:spPr>
        <p:txBody>
          <a:bodyPr wrap="none" lIns="0" tIns="0" rIns="0" bIns="0" rtlCol="0" anchor="t"/>
          <a:lstStyle/>
          <a:p>
            <a:pPr marL="0" indent="0" algn="l">
              <a:lnSpc>
                <a:spcPts val="2600"/>
              </a:lnSpc>
              <a:buNone/>
            </a:pPr>
            <a:r>
              <a:rPr lang="en-US" sz="1600" dirty="0">
                <a:solidFill>
                  <a:srgbClr val="272525"/>
                </a:solidFill>
                <a:latin typeface="Times New Roman" panose="02020603050405020304" charset="0"/>
                <a:ea typeface="Montserrat" pitchFamily="34" charset="-122"/>
                <a:cs typeface="Times New Roman" panose="02020603050405020304" charset="0"/>
              </a:rPr>
              <a:t>Display upload and download internet speed continuously.</a:t>
            </a:r>
            <a:endParaRPr lang="en-US" sz="1600" dirty="0">
              <a:solidFill>
                <a:srgbClr val="272525"/>
              </a:solidFill>
              <a:latin typeface="Times New Roman" panose="02020603050405020304" charset="0"/>
              <a:ea typeface="Montserrat" pitchFamily="34" charset="-122"/>
              <a:cs typeface="Times New Roman" panose="02020603050405020304" charset="0"/>
            </a:endParaRPr>
          </a:p>
        </p:txBody>
      </p:sp>
      <p:sp>
        <p:nvSpPr>
          <p:cNvPr id="9" name="Shape 7"/>
          <p:cNvSpPr/>
          <p:nvPr/>
        </p:nvSpPr>
        <p:spPr>
          <a:xfrm>
            <a:off x="1203900" y="2462451"/>
            <a:ext cx="621149" cy="22860"/>
          </a:xfrm>
          <a:prstGeom prst="roundRect">
            <a:avLst>
              <a:gd name="adj" fmla="val 815256"/>
            </a:avLst>
          </a:prstGeom>
          <a:solidFill>
            <a:srgbClr val="C1C3D0"/>
          </a:solidFill>
        </p:spPr>
      </p:sp>
      <p:sp>
        <p:nvSpPr>
          <p:cNvPr id="10" name="Shape 8"/>
          <p:cNvSpPr/>
          <p:nvPr/>
        </p:nvSpPr>
        <p:spPr>
          <a:xfrm>
            <a:off x="738009" y="2240994"/>
            <a:ext cx="465892" cy="465892"/>
          </a:xfrm>
          <a:prstGeom prst="roundRect">
            <a:avLst>
              <a:gd name="adj" fmla="val 40002"/>
            </a:avLst>
          </a:prstGeom>
          <a:solidFill>
            <a:srgbClr val="EEEFF5"/>
          </a:solidFill>
          <a:effectLst>
            <a:outerShdw blurRad="50800" dist="25400" dir="13500000" algn="bl" rotWithShape="0">
              <a:srgbClr val="FFFFFF">
                <a:alpha val="70000"/>
              </a:srgbClr>
            </a:outerShdw>
          </a:effectLst>
        </p:spPr>
      </p:sp>
      <p:sp>
        <p:nvSpPr>
          <p:cNvPr id="11" name="Text 9"/>
          <p:cNvSpPr/>
          <p:nvPr/>
        </p:nvSpPr>
        <p:spPr>
          <a:xfrm>
            <a:off x="807422" y="2329894"/>
            <a:ext cx="326946" cy="408623"/>
          </a:xfrm>
          <a:prstGeom prst="rect">
            <a:avLst/>
          </a:prstGeom>
          <a:noFill/>
        </p:spPr>
        <p:txBody>
          <a:bodyPr wrap="none" lIns="0" tIns="0" rIns="0" bIns="0" rtlCol="0" anchor="t"/>
          <a:lstStyle/>
          <a:p>
            <a:pPr marL="0" indent="0" algn="ctr">
              <a:lnSpc>
                <a:spcPts val="2550"/>
              </a:lnSpc>
              <a:buNone/>
            </a:pPr>
            <a:r>
              <a:rPr lang="en-US" sz="2550" b="1" dirty="0">
                <a:solidFill>
                  <a:srgbClr val="272525"/>
                </a:solidFill>
                <a:latin typeface="Times New Roman" panose="02020603050405020304" charset="0"/>
                <a:ea typeface="Barlow Bold" pitchFamily="34" charset="-122"/>
                <a:cs typeface="Times New Roman" panose="02020603050405020304" charset="0"/>
              </a:rPr>
              <a:t>2</a:t>
            </a:r>
            <a:endParaRPr lang="en-US" sz="25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2" name="Text 10"/>
          <p:cNvSpPr/>
          <p:nvPr/>
        </p:nvSpPr>
        <p:spPr>
          <a:xfrm>
            <a:off x="2006322" y="2296835"/>
            <a:ext cx="2814399" cy="340519"/>
          </a:xfrm>
          <a:prstGeom prst="rect">
            <a:avLst/>
          </a:prstGeom>
          <a:noFill/>
        </p:spPr>
        <p:txBody>
          <a:bodyPr wrap="none" lIns="0" tIns="0" rIns="0" bIns="0" rtlCol="0" anchor="t"/>
          <a:lstStyle/>
          <a:p>
            <a:pPr marL="0" indent="0" algn="l">
              <a:lnSpc>
                <a:spcPts val="2650"/>
              </a:lnSpc>
              <a:buNone/>
            </a:pPr>
            <a:r>
              <a:rPr lang="en-US" sz="2100" b="1" dirty="0">
                <a:solidFill>
                  <a:srgbClr val="272525"/>
                </a:solidFill>
                <a:latin typeface="Times New Roman" panose="02020603050405020304" charset="0"/>
                <a:ea typeface="Barlow Bold" pitchFamily="34" charset="-122"/>
                <a:cs typeface="Times New Roman" panose="02020603050405020304" charset="0"/>
              </a:rPr>
              <a:t>FR-2: Manual Feedback</a:t>
            </a:r>
            <a:endParaRPr lang="en-US" sz="21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3" name="Text 11"/>
          <p:cNvSpPr/>
          <p:nvPr/>
        </p:nvSpPr>
        <p:spPr>
          <a:xfrm>
            <a:off x="2006322" y="2738676"/>
            <a:ext cx="11912679" cy="331232"/>
          </a:xfrm>
          <a:prstGeom prst="rect">
            <a:avLst/>
          </a:prstGeom>
          <a:noFill/>
        </p:spPr>
        <p:txBody>
          <a:bodyPr wrap="none" lIns="0" tIns="0" rIns="0" bIns="0" rtlCol="0" anchor="t"/>
          <a:lstStyle/>
          <a:p>
            <a:pPr marL="0" indent="0" algn="l">
              <a:lnSpc>
                <a:spcPts val="2600"/>
              </a:lnSpc>
              <a:buNone/>
            </a:pPr>
            <a:r>
              <a:rPr lang="en-US" sz="1600" dirty="0">
                <a:solidFill>
                  <a:srgbClr val="272525"/>
                </a:solidFill>
                <a:latin typeface="Times New Roman" panose="02020603050405020304" charset="0"/>
                <a:ea typeface="Montserrat" pitchFamily="34" charset="-122"/>
                <a:cs typeface="Times New Roman" panose="02020603050405020304" charset="0"/>
              </a:rPr>
              <a:t>Allow users to submit reports on network issues with geolocation.</a:t>
            </a:r>
            <a:endParaRPr lang="en-US" sz="1600" dirty="0">
              <a:solidFill>
                <a:srgbClr val="272525"/>
              </a:solidFill>
              <a:latin typeface="Times New Roman" panose="02020603050405020304" charset="0"/>
              <a:ea typeface="Montserrat" pitchFamily="34" charset="-122"/>
              <a:cs typeface="Times New Roman" panose="02020603050405020304" charset="0"/>
            </a:endParaRPr>
          </a:p>
        </p:txBody>
      </p:sp>
      <p:sp>
        <p:nvSpPr>
          <p:cNvPr id="14" name="Shape 12"/>
          <p:cNvSpPr/>
          <p:nvPr/>
        </p:nvSpPr>
        <p:spPr>
          <a:xfrm>
            <a:off x="1181040" y="3398123"/>
            <a:ext cx="621149" cy="22860"/>
          </a:xfrm>
          <a:prstGeom prst="roundRect">
            <a:avLst>
              <a:gd name="adj" fmla="val 815256"/>
            </a:avLst>
          </a:prstGeom>
          <a:solidFill>
            <a:srgbClr val="C1C3D0"/>
          </a:solidFill>
        </p:spPr>
      </p:sp>
      <p:sp>
        <p:nvSpPr>
          <p:cNvPr id="15" name="Shape 13"/>
          <p:cNvSpPr/>
          <p:nvPr/>
        </p:nvSpPr>
        <p:spPr>
          <a:xfrm>
            <a:off x="738009" y="3181112"/>
            <a:ext cx="465892" cy="465892"/>
          </a:xfrm>
          <a:prstGeom prst="roundRect">
            <a:avLst>
              <a:gd name="adj" fmla="val 40002"/>
            </a:avLst>
          </a:prstGeom>
          <a:solidFill>
            <a:srgbClr val="EEEFF5"/>
          </a:solidFill>
          <a:effectLst>
            <a:outerShdw blurRad="50800" dist="25400" dir="13500000" algn="bl" rotWithShape="0">
              <a:srgbClr val="FFFFFF">
                <a:alpha val="70000"/>
              </a:srgbClr>
            </a:outerShdw>
          </a:effectLst>
        </p:spPr>
      </p:sp>
      <p:sp>
        <p:nvSpPr>
          <p:cNvPr id="16" name="Text 14"/>
          <p:cNvSpPr/>
          <p:nvPr/>
        </p:nvSpPr>
        <p:spPr>
          <a:xfrm>
            <a:off x="806152" y="3256042"/>
            <a:ext cx="326946" cy="408623"/>
          </a:xfrm>
          <a:prstGeom prst="rect">
            <a:avLst/>
          </a:prstGeom>
          <a:noFill/>
        </p:spPr>
        <p:txBody>
          <a:bodyPr wrap="none" lIns="0" tIns="0" rIns="0" bIns="0" rtlCol="0" anchor="t"/>
          <a:lstStyle/>
          <a:p>
            <a:pPr marL="0" indent="0" algn="ctr">
              <a:lnSpc>
                <a:spcPts val="2550"/>
              </a:lnSpc>
              <a:buNone/>
            </a:pPr>
            <a:r>
              <a:rPr lang="en-US" sz="2550" b="1" dirty="0">
                <a:solidFill>
                  <a:srgbClr val="272525"/>
                </a:solidFill>
                <a:latin typeface="Times New Roman" panose="02020603050405020304" charset="0"/>
                <a:ea typeface="Barlow Bold" pitchFamily="34" charset="-122"/>
                <a:cs typeface="Times New Roman" panose="02020603050405020304" charset="0"/>
              </a:rPr>
              <a:t>3</a:t>
            </a:r>
            <a:endParaRPr lang="en-US" sz="25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7" name="Text 15"/>
          <p:cNvSpPr/>
          <p:nvPr/>
        </p:nvSpPr>
        <p:spPr>
          <a:xfrm>
            <a:off x="2006322" y="3243302"/>
            <a:ext cx="2724626" cy="340519"/>
          </a:xfrm>
          <a:prstGeom prst="rect">
            <a:avLst/>
          </a:prstGeom>
          <a:noFill/>
        </p:spPr>
        <p:txBody>
          <a:bodyPr wrap="none" lIns="0" tIns="0" rIns="0" bIns="0" rtlCol="0" anchor="t"/>
          <a:lstStyle/>
          <a:p>
            <a:pPr marL="0" indent="0" algn="l">
              <a:lnSpc>
                <a:spcPts val="2650"/>
              </a:lnSpc>
              <a:buNone/>
            </a:pPr>
            <a:r>
              <a:rPr lang="en-US" sz="2100" b="1" dirty="0">
                <a:solidFill>
                  <a:srgbClr val="272525"/>
                </a:solidFill>
                <a:latin typeface="Times New Roman" panose="02020603050405020304" charset="0"/>
                <a:ea typeface="Barlow Bold" pitchFamily="34" charset="-122"/>
                <a:cs typeface="Times New Roman" panose="02020603050405020304" charset="0"/>
              </a:rPr>
              <a:t>FR-3: Notifications</a:t>
            </a:r>
            <a:endParaRPr lang="en-US" sz="21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18" name="Text 16"/>
          <p:cNvSpPr/>
          <p:nvPr/>
        </p:nvSpPr>
        <p:spPr>
          <a:xfrm>
            <a:off x="2016482" y="3643868"/>
            <a:ext cx="11912679" cy="331232"/>
          </a:xfrm>
          <a:prstGeom prst="rect">
            <a:avLst/>
          </a:prstGeom>
          <a:noFill/>
        </p:spPr>
        <p:txBody>
          <a:bodyPr wrap="none" lIns="0" tIns="0" rIns="0" bIns="0" rtlCol="0" anchor="t"/>
          <a:lstStyle/>
          <a:p>
            <a:pPr marL="0" indent="0" algn="l">
              <a:lnSpc>
                <a:spcPts val="2600"/>
              </a:lnSpc>
              <a:buNone/>
            </a:pPr>
            <a:r>
              <a:rPr lang="en-US" sz="1600" dirty="0">
                <a:solidFill>
                  <a:srgbClr val="272525"/>
                </a:solidFill>
                <a:latin typeface="Times New Roman" panose="02020603050405020304" charset="0"/>
                <a:ea typeface="Montserrat" pitchFamily="34" charset="-122"/>
                <a:cs typeface="Times New Roman" panose="02020603050405020304" charset="0"/>
              </a:rPr>
              <a:t>Alert users when network drops or disruptions occur.</a:t>
            </a:r>
            <a:endParaRPr lang="en-US" sz="1600" dirty="0">
              <a:solidFill>
                <a:srgbClr val="272525"/>
              </a:solidFill>
              <a:latin typeface="Times New Roman" panose="02020603050405020304" charset="0"/>
              <a:ea typeface="Montserrat" pitchFamily="34" charset="-122"/>
              <a:cs typeface="Times New Roman" panose="02020603050405020304" charset="0"/>
            </a:endParaRPr>
          </a:p>
        </p:txBody>
      </p:sp>
      <p:sp>
        <p:nvSpPr>
          <p:cNvPr id="19" name="Shape 17"/>
          <p:cNvSpPr/>
          <p:nvPr/>
        </p:nvSpPr>
        <p:spPr>
          <a:xfrm>
            <a:off x="1203900" y="4342686"/>
            <a:ext cx="621149" cy="22860"/>
          </a:xfrm>
          <a:prstGeom prst="roundRect">
            <a:avLst>
              <a:gd name="adj" fmla="val 815256"/>
            </a:avLst>
          </a:prstGeom>
          <a:solidFill>
            <a:srgbClr val="C1C3D0"/>
          </a:solidFill>
        </p:spPr>
      </p:sp>
      <p:sp>
        <p:nvSpPr>
          <p:cNvPr id="20" name="Shape 18"/>
          <p:cNvSpPr/>
          <p:nvPr/>
        </p:nvSpPr>
        <p:spPr>
          <a:xfrm>
            <a:off x="715149" y="4121229"/>
            <a:ext cx="465892" cy="465892"/>
          </a:xfrm>
          <a:prstGeom prst="roundRect">
            <a:avLst>
              <a:gd name="adj" fmla="val 40002"/>
            </a:avLst>
          </a:prstGeom>
          <a:solidFill>
            <a:srgbClr val="EEEFF5"/>
          </a:solidFill>
          <a:effectLst>
            <a:outerShdw blurRad="50800" dist="25400" dir="13500000" algn="bl" rotWithShape="0">
              <a:srgbClr val="FFFFFF">
                <a:alpha val="70000"/>
              </a:srgbClr>
            </a:outerShdw>
          </a:effectLst>
        </p:spPr>
      </p:sp>
      <p:sp>
        <p:nvSpPr>
          <p:cNvPr id="21" name="Text 19"/>
          <p:cNvSpPr/>
          <p:nvPr/>
        </p:nvSpPr>
        <p:spPr>
          <a:xfrm>
            <a:off x="805517" y="4182189"/>
            <a:ext cx="326946" cy="408623"/>
          </a:xfrm>
          <a:prstGeom prst="rect">
            <a:avLst/>
          </a:prstGeom>
          <a:noFill/>
        </p:spPr>
        <p:txBody>
          <a:bodyPr wrap="none" lIns="0" tIns="0" rIns="0" bIns="0" rtlCol="0" anchor="t"/>
          <a:lstStyle/>
          <a:p>
            <a:pPr marL="0" indent="0" algn="ctr">
              <a:lnSpc>
                <a:spcPts val="2550"/>
              </a:lnSpc>
              <a:buNone/>
            </a:pPr>
            <a:r>
              <a:rPr lang="en-US" sz="2550" b="1" dirty="0">
                <a:solidFill>
                  <a:srgbClr val="272525"/>
                </a:solidFill>
                <a:latin typeface="Times New Roman" panose="02020603050405020304" charset="0"/>
                <a:ea typeface="Barlow Bold" pitchFamily="34" charset="-122"/>
                <a:cs typeface="Times New Roman" panose="02020603050405020304" charset="0"/>
              </a:rPr>
              <a:t>4</a:t>
            </a:r>
            <a:endParaRPr lang="en-US" sz="25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22" name="Text 20"/>
          <p:cNvSpPr/>
          <p:nvPr/>
        </p:nvSpPr>
        <p:spPr>
          <a:xfrm>
            <a:off x="2005687" y="4231680"/>
            <a:ext cx="2724626" cy="340519"/>
          </a:xfrm>
          <a:prstGeom prst="rect">
            <a:avLst/>
          </a:prstGeom>
          <a:noFill/>
        </p:spPr>
        <p:txBody>
          <a:bodyPr wrap="none" lIns="0" tIns="0" rIns="0" bIns="0" rtlCol="0" anchor="t"/>
          <a:lstStyle/>
          <a:p>
            <a:pPr marL="0" indent="0" algn="l">
              <a:lnSpc>
                <a:spcPts val="2650"/>
              </a:lnSpc>
              <a:buNone/>
            </a:pPr>
            <a:r>
              <a:rPr lang="en-US" sz="2100" b="1" dirty="0">
                <a:solidFill>
                  <a:srgbClr val="272525"/>
                </a:solidFill>
                <a:latin typeface="Times New Roman" panose="02020603050405020304" charset="0"/>
                <a:ea typeface="Barlow Bold" pitchFamily="34" charset="-122"/>
                <a:cs typeface="Times New Roman" panose="02020603050405020304" charset="0"/>
              </a:rPr>
              <a:t>FR-4: Privacy Settings</a:t>
            </a:r>
            <a:endParaRPr lang="en-US" sz="21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23" name="Text 21"/>
          <p:cNvSpPr/>
          <p:nvPr/>
        </p:nvSpPr>
        <p:spPr>
          <a:xfrm>
            <a:off x="2016482" y="4588431"/>
            <a:ext cx="11912679" cy="331232"/>
          </a:xfrm>
          <a:prstGeom prst="rect">
            <a:avLst/>
          </a:prstGeom>
          <a:noFill/>
        </p:spPr>
        <p:txBody>
          <a:bodyPr wrap="none" lIns="0" tIns="0" rIns="0" bIns="0" rtlCol="0" anchor="t"/>
          <a:lstStyle/>
          <a:p>
            <a:pPr marL="0" indent="0" algn="l">
              <a:lnSpc>
                <a:spcPts val="2600"/>
              </a:lnSpc>
              <a:buNone/>
            </a:pPr>
            <a:r>
              <a:rPr lang="en-US" sz="1600" dirty="0">
                <a:solidFill>
                  <a:srgbClr val="272525"/>
                </a:solidFill>
                <a:latin typeface="Times New Roman" panose="02020603050405020304" charset="0"/>
                <a:ea typeface="Montserrat" pitchFamily="34" charset="-122"/>
                <a:cs typeface="Times New Roman" panose="02020603050405020304" charset="0"/>
              </a:rPr>
              <a:t>Enable users to configure data sharing preferences.</a:t>
            </a:r>
            <a:endParaRPr lang="en-US" sz="1600" dirty="0">
              <a:solidFill>
                <a:srgbClr val="272525"/>
              </a:solidFill>
              <a:latin typeface="Times New Roman" panose="02020603050405020304" charset="0"/>
              <a:ea typeface="Montserrat" pitchFamily="34" charset="-122"/>
              <a:cs typeface="Times New Roman" panose="02020603050405020304" charset="0"/>
            </a:endParaRPr>
          </a:p>
        </p:txBody>
      </p:sp>
      <p:sp>
        <p:nvSpPr>
          <p:cNvPr id="24" name="Shape 22"/>
          <p:cNvSpPr/>
          <p:nvPr/>
        </p:nvSpPr>
        <p:spPr>
          <a:xfrm>
            <a:off x="1203900" y="5287883"/>
            <a:ext cx="621149" cy="22860"/>
          </a:xfrm>
          <a:prstGeom prst="roundRect">
            <a:avLst>
              <a:gd name="adj" fmla="val 815256"/>
            </a:avLst>
          </a:prstGeom>
          <a:solidFill>
            <a:srgbClr val="C1C3D0"/>
          </a:solidFill>
        </p:spPr>
      </p:sp>
      <p:sp>
        <p:nvSpPr>
          <p:cNvPr id="25" name="Shape 23"/>
          <p:cNvSpPr/>
          <p:nvPr/>
        </p:nvSpPr>
        <p:spPr>
          <a:xfrm>
            <a:off x="738009" y="5056267"/>
            <a:ext cx="465892" cy="465892"/>
          </a:xfrm>
          <a:prstGeom prst="roundRect">
            <a:avLst>
              <a:gd name="adj" fmla="val 40002"/>
            </a:avLst>
          </a:prstGeom>
          <a:solidFill>
            <a:srgbClr val="EEEFF5"/>
          </a:solidFill>
          <a:effectLst>
            <a:outerShdw blurRad="50800" dist="25400" dir="13500000" algn="bl" rotWithShape="0">
              <a:srgbClr val="FFFFFF">
                <a:alpha val="70000"/>
              </a:srgbClr>
            </a:outerShdw>
          </a:effectLst>
        </p:spPr>
      </p:sp>
      <p:sp>
        <p:nvSpPr>
          <p:cNvPr id="27" name="Text 25"/>
          <p:cNvSpPr/>
          <p:nvPr/>
        </p:nvSpPr>
        <p:spPr>
          <a:xfrm>
            <a:off x="2013942" y="5136872"/>
            <a:ext cx="2724626" cy="340519"/>
          </a:xfrm>
          <a:prstGeom prst="rect">
            <a:avLst/>
          </a:prstGeom>
          <a:noFill/>
        </p:spPr>
        <p:txBody>
          <a:bodyPr wrap="none" lIns="0" tIns="0" rIns="0" bIns="0" rtlCol="0" anchor="t"/>
          <a:lstStyle/>
          <a:p>
            <a:pPr marL="0" indent="0" algn="l">
              <a:lnSpc>
                <a:spcPts val="2650"/>
              </a:lnSpc>
              <a:buNone/>
            </a:pPr>
            <a:r>
              <a:rPr lang="en-US" sz="2100" b="1" dirty="0">
                <a:solidFill>
                  <a:srgbClr val="272525"/>
                </a:solidFill>
                <a:latin typeface="Times New Roman" panose="02020603050405020304" charset="0"/>
                <a:ea typeface="Barlow Bold" pitchFamily="34" charset="-122"/>
                <a:cs typeface="Times New Roman" panose="02020603050405020304" charset="0"/>
              </a:rPr>
              <a:t>FR-5: S</a:t>
            </a:r>
            <a:r>
              <a:rPr lang="en-US" altLang="en-US" sz="2100" b="1" dirty="0">
                <a:solidFill>
                  <a:srgbClr val="272525"/>
                </a:solidFill>
                <a:latin typeface="Times New Roman" panose="02020603050405020304" charset="0"/>
                <a:ea typeface="Barlow Bold" pitchFamily="34" charset="-122"/>
                <a:cs typeface="Times New Roman" panose="02020603050405020304" charset="0"/>
              </a:rPr>
              <a:t>ervice History</a:t>
            </a:r>
            <a:endParaRPr lang="en-US" altLang="en-US" sz="210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28" name="Text 26"/>
          <p:cNvSpPr/>
          <p:nvPr/>
        </p:nvSpPr>
        <p:spPr>
          <a:xfrm>
            <a:off x="2013942" y="5533628"/>
            <a:ext cx="11912679" cy="331232"/>
          </a:xfrm>
          <a:prstGeom prst="rect">
            <a:avLst/>
          </a:prstGeom>
          <a:noFill/>
        </p:spPr>
        <p:txBody>
          <a:bodyPr wrap="none" lIns="0" tIns="0" rIns="0" bIns="0" rtlCol="0" anchor="t"/>
          <a:lstStyle/>
          <a:p>
            <a:pPr marL="0" indent="0" algn="l">
              <a:lnSpc>
                <a:spcPts val="2600"/>
              </a:lnSpc>
              <a:buNone/>
            </a:pPr>
            <a:r>
              <a:rPr lang="en-US" sz="1600" dirty="0">
                <a:solidFill>
                  <a:srgbClr val="272525"/>
                </a:solidFill>
                <a:latin typeface="Times New Roman" panose="02020603050405020304" charset="0"/>
                <a:ea typeface="Montserrat" pitchFamily="34" charset="-122"/>
                <a:cs typeface="Times New Roman" panose="02020603050405020304" charset="0"/>
                <a:sym typeface="+mn-ea"/>
              </a:rPr>
              <a:t>Show service history, optionally link to operator tools, support English and French.</a:t>
            </a:r>
            <a:endParaRPr lang="en-US" sz="1600" dirty="0">
              <a:solidFill>
                <a:srgbClr val="272525"/>
              </a:solidFill>
              <a:latin typeface="Times New Roman" panose="02020603050405020304" charset="0"/>
              <a:ea typeface="Montserrat" pitchFamily="34" charset="-122"/>
              <a:cs typeface="Times New Roman" panose="02020603050405020304" charset="0"/>
            </a:endParaRPr>
          </a:p>
        </p:txBody>
      </p:sp>
      <p:sp>
        <p:nvSpPr>
          <p:cNvPr id="31" name="Shape 23"/>
          <p:cNvSpPr/>
          <p:nvPr/>
        </p:nvSpPr>
        <p:spPr>
          <a:xfrm>
            <a:off x="738009" y="6086237"/>
            <a:ext cx="465892" cy="465892"/>
          </a:xfrm>
          <a:prstGeom prst="roundRect">
            <a:avLst>
              <a:gd name="adj" fmla="val 40002"/>
            </a:avLst>
          </a:prstGeom>
          <a:solidFill>
            <a:srgbClr val="EEEFF5"/>
          </a:solidFill>
          <a:effectLst>
            <a:outerShdw blurRad="50800" dist="25400" dir="13500000" algn="bl" rotWithShape="0">
              <a:srgbClr val="FFFFFF">
                <a:alpha val="70000"/>
              </a:srgbClr>
            </a:outerShdw>
          </a:effectLst>
        </p:spPr>
      </p:sp>
      <p:sp>
        <p:nvSpPr>
          <p:cNvPr id="29" name="Text 24"/>
          <p:cNvSpPr/>
          <p:nvPr/>
        </p:nvSpPr>
        <p:spPr>
          <a:xfrm>
            <a:off x="804882" y="6144022"/>
            <a:ext cx="326946" cy="408623"/>
          </a:xfrm>
          <a:prstGeom prst="rect">
            <a:avLst/>
          </a:prstGeom>
          <a:noFill/>
        </p:spPr>
        <p:txBody>
          <a:bodyPr wrap="none" lIns="0" tIns="0" rIns="0" bIns="0" rtlCol="0" anchor="t"/>
          <a:p>
            <a:pPr marL="0" indent="0" algn="ctr">
              <a:lnSpc>
                <a:spcPts val="2550"/>
              </a:lnSpc>
              <a:buNone/>
            </a:pPr>
            <a:r>
              <a:rPr lang="en-US" sz="2550" b="1" dirty="0">
                <a:solidFill>
                  <a:srgbClr val="272525"/>
                </a:solidFill>
                <a:latin typeface="Times New Roman" panose="02020603050405020304" charset="0"/>
                <a:ea typeface="Barlow Bold" pitchFamily="34" charset="-122"/>
                <a:cs typeface="Times New Roman" panose="02020603050405020304" charset="0"/>
              </a:rPr>
              <a:t>6</a:t>
            </a:r>
            <a:endParaRPr lang="en-US" sz="25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32" name="Shape 22"/>
          <p:cNvSpPr/>
          <p:nvPr/>
        </p:nvSpPr>
        <p:spPr>
          <a:xfrm>
            <a:off x="1203900" y="6337538"/>
            <a:ext cx="621149" cy="22860"/>
          </a:xfrm>
          <a:prstGeom prst="roundRect">
            <a:avLst>
              <a:gd name="adj" fmla="val 815256"/>
            </a:avLst>
          </a:prstGeom>
          <a:solidFill>
            <a:srgbClr val="C1C3D0"/>
          </a:solidFill>
        </p:spPr>
      </p:sp>
      <p:sp>
        <p:nvSpPr>
          <p:cNvPr id="33" name="Shape 22"/>
          <p:cNvSpPr/>
          <p:nvPr/>
        </p:nvSpPr>
        <p:spPr>
          <a:xfrm>
            <a:off x="1203900" y="7177643"/>
            <a:ext cx="621149" cy="22860"/>
          </a:xfrm>
          <a:prstGeom prst="roundRect">
            <a:avLst>
              <a:gd name="adj" fmla="val 815256"/>
            </a:avLst>
          </a:prstGeom>
          <a:solidFill>
            <a:srgbClr val="C1C3D0"/>
          </a:solidFill>
        </p:spPr>
      </p:sp>
      <p:sp>
        <p:nvSpPr>
          <p:cNvPr id="45" name="Text 24"/>
          <p:cNvSpPr/>
          <p:nvPr/>
        </p:nvSpPr>
        <p:spPr>
          <a:xfrm>
            <a:off x="818217" y="5133737"/>
            <a:ext cx="326946" cy="408623"/>
          </a:xfrm>
          <a:prstGeom prst="rect">
            <a:avLst/>
          </a:prstGeom>
          <a:noFill/>
        </p:spPr>
        <p:txBody>
          <a:bodyPr wrap="none" lIns="0" tIns="0" rIns="0" bIns="0" rtlCol="0" anchor="t"/>
          <a:p>
            <a:pPr marL="0" indent="0" algn="ctr">
              <a:lnSpc>
                <a:spcPts val="2550"/>
              </a:lnSpc>
              <a:buNone/>
            </a:pPr>
            <a:r>
              <a:rPr lang="en-US" sz="2550" b="1" dirty="0">
                <a:solidFill>
                  <a:srgbClr val="272525"/>
                </a:solidFill>
                <a:latin typeface="Times New Roman" panose="02020603050405020304" charset="0"/>
                <a:ea typeface="Barlow Bold" pitchFamily="34" charset="-122"/>
                <a:cs typeface="Times New Roman" panose="02020603050405020304" charset="0"/>
                <a:sym typeface="+mn-ea"/>
              </a:rPr>
              <a:t>5</a:t>
            </a:r>
            <a:endParaRPr lang="en-US" sz="25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46" name="Shape 23"/>
          <p:cNvSpPr/>
          <p:nvPr/>
        </p:nvSpPr>
        <p:spPr>
          <a:xfrm>
            <a:off x="738009" y="6931422"/>
            <a:ext cx="465892" cy="465892"/>
          </a:xfrm>
          <a:prstGeom prst="roundRect">
            <a:avLst>
              <a:gd name="adj" fmla="val 40002"/>
            </a:avLst>
          </a:prstGeom>
          <a:solidFill>
            <a:srgbClr val="EEEFF5"/>
          </a:solidFill>
          <a:effectLst>
            <a:outerShdw blurRad="50800" dist="25400" dir="13500000" algn="bl" rotWithShape="0">
              <a:srgbClr val="FFFFFF">
                <a:alpha val="70000"/>
              </a:srgbClr>
            </a:outerShdw>
          </a:effectLst>
        </p:spPr>
      </p:sp>
      <p:sp>
        <p:nvSpPr>
          <p:cNvPr id="26" name="Text 24"/>
          <p:cNvSpPr/>
          <p:nvPr/>
        </p:nvSpPr>
        <p:spPr>
          <a:xfrm>
            <a:off x="807422" y="7029847"/>
            <a:ext cx="326946" cy="408623"/>
          </a:xfrm>
          <a:prstGeom prst="rect">
            <a:avLst/>
          </a:prstGeom>
          <a:noFill/>
        </p:spPr>
        <p:txBody>
          <a:bodyPr wrap="none" lIns="0" tIns="0" rIns="0" bIns="0" rtlCol="0" anchor="t"/>
          <a:lstStyle/>
          <a:p>
            <a:pPr marL="0" indent="0" algn="ctr">
              <a:lnSpc>
                <a:spcPts val="2550"/>
              </a:lnSpc>
              <a:buNone/>
            </a:pPr>
            <a:r>
              <a:rPr lang="en-US" sz="2550" b="1" dirty="0">
                <a:solidFill>
                  <a:srgbClr val="272525"/>
                </a:solidFill>
                <a:latin typeface="Times New Roman" panose="02020603050405020304" charset="0"/>
                <a:ea typeface="Barlow Bold" pitchFamily="34" charset="-122"/>
                <a:cs typeface="Times New Roman" panose="02020603050405020304" charset="0"/>
                <a:sym typeface="+mn-ea"/>
              </a:rPr>
              <a:t>7</a:t>
            </a:r>
            <a:endParaRPr lang="en-US" sz="2550" b="1" dirty="0">
              <a:solidFill>
                <a:srgbClr val="272525"/>
              </a:solidFill>
              <a:latin typeface="Times New Roman" panose="02020603050405020304" charset="0"/>
              <a:ea typeface="Barlow Bold" pitchFamily="34" charset="-122"/>
              <a:cs typeface="Times New Roman" panose="02020603050405020304" charset="0"/>
            </a:endParaRPr>
          </a:p>
        </p:txBody>
      </p:sp>
      <p:sp>
        <p:nvSpPr>
          <p:cNvPr id="48" name="Text Box 47"/>
          <p:cNvSpPr txBox="1"/>
          <p:nvPr/>
        </p:nvSpPr>
        <p:spPr>
          <a:xfrm>
            <a:off x="1897380" y="6191885"/>
            <a:ext cx="7315200" cy="431165"/>
          </a:xfrm>
          <a:prstGeom prst="rect">
            <a:avLst/>
          </a:prstGeom>
          <a:noFill/>
        </p:spPr>
        <p:txBody>
          <a:bodyPr wrap="square" rtlCol="0" anchor="t">
            <a:spAutoFit/>
          </a:bodyPr>
          <a:p>
            <a:pPr marL="0" indent="0" algn="l">
              <a:lnSpc>
                <a:spcPts val="2650"/>
              </a:lnSpc>
              <a:buNone/>
            </a:pPr>
            <a:r>
              <a:rPr lang="en-US" sz="2100" b="1" dirty="0">
                <a:solidFill>
                  <a:srgbClr val="272525"/>
                </a:solidFill>
                <a:latin typeface="Times New Roman" panose="02020603050405020304" charset="0"/>
                <a:ea typeface="Barlow Bold" pitchFamily="34" charset="-122"/>
                <a:cs typeface="Times New Roman" panose="02020603050405020304" charset="0"/>
                <a:sym typeface="+mn-ea"/>
              </a:rPr>
              <a:t>FR-4: Link to Operator support</a:t>
            </a:r>
            <a:endParaRPr lang="en-US" sz="2100" b="1" dirty="0">
              <a:solidFill>
                <a:srgbClr val="272525"/>
              </a:solidFill>
              <a:latin typeface="Times New Roman" panose="02020603050405020304" charset="0"/>
              <a:ea typeface="Barlow Bold" pitchFamily="34" charset="-122"/>
              <a:cs typeface="Times New Roman" panose="02020603050405020304" charset="0"/>
              <a:sym typeface="+mn-ea"/>
            </a:endParaRPr>
          </a:p>
        </p:txBody>
      </p:sp>
      <p:sp>
        <p:nvSpPr>
          <p:cNvPr id="49" name="Text Box 48"/>
          <p:cNvSpPr txBox="1"/>
          <p:nvPr/>
        </p:nvSpPr>
        <p:spPr>
          <a:xfrm>
            <a:off x="1894840" y="7030720"/>
            <a:ext cx="7315200" cy="431165"/>
          </a:xfrm>
          <a:prstGeom prst="rect">
            <a:avLst/>
          </a:prstGeom>
          <a:noFill/>
        </p:spPr>
        <p:txBody>
          <a:bodyPr wrap="square" rtlCol="0" anchor="t">
            <a:spAutoFit/>
          </a:bodyPr>
          <a:p>
            <a:pPr marL="0" indent="0" algn="l">
              <a:lnSpc>
                <a:spcPts val="2650"/>
              </a:lnSpc>
              <a:buNone/>
            </a:pPr>
            <a:r>
              <a:rPr lang="en-US" sz="2100" b="1" dirty="0">
                <a:solidFill>
                  <a:srgbClr val="272525"/>
                </a:solidFill>
                <a:latin typeface="Times New Roman" panose="02020603050405020304" charset="0"/>
                <a:ea typeface="Barlow Bold" pitchFamily="34" charset="-122"/>
                <a:cs typeface="Times New Roman" panose="02020603050405020304" charset="0"/>
                <a:sym typeface="+mn-ea"/>
              </a:rPr>
              <a:t>FR-4: Language Option</a:t>
            </a:r>
            <a:endParaRPr lang="en-US" sz="2100" b="1" dirty="0">
              <a:solidFill>
                <a:srgbClr val="272525"/>
              </a:solidFill>
              <a:latin typeface="Times New Roman" panose="02020603050405020304" charset="0"/>
              <a:ea typeface="Barlow Bold" pitchFamily="34" charset="-122"/>
              <a:cs typeface="Times New Roman" panose="02020603050405020304" charset="0"/>
              <a:sym typeface="+mn-ea"/>
            </a:endParaRPr>
          </a:p>
        </p:txBody>
      </p:sp>
      <p:sp>
        <p:nvSpPr>
          <p:cNvPr id="50" name="Text Box 49"/>
          <p:cNvSpPr txBox="1"/>
          <p:nvPr/>
        </p:nvSpPr>
        <p:spPr>
          <a:xfrm>
            <a:off x="2005965" y="6589395"/>
            <a:ext cx="7315200" cy="424815"/>
          </a:xfrm>
          <a:prstGeom prst="rect">
            <a:avLst/>
          </a:prstGeom>
          <a:noFill/>
        </p:spPr>
        <p:txBody>
          <a:bodyPr wrap="square" rtlCol="0" anchor="t">
            <a:spAutoFit/>
          </a:bodyPr>
          <a:p>
            <a:pPr marL="0" indent="0" algn="l">
              <a:lnSpc>
                <a:spcPts val="2600"/>
              </a:lnSpc>
              <a:buNone/>
            </a:pPr>
            <a:r>
              <a:rPr lang="en-US" altLang="en-US" sz="1600" dirty="0">
                <a:solidFill>
                  <a:srgbClr val="272525"/>
                </a:solidFill>
                <a:latin typeface="Times New Roman" panose="02020603050405020304" charset="0"/>
                <a:ea typeface="Montserrat" pitchFamily="34" charset="-122"/>
                <a:cs typeface="Times New Roman" panose="02020603050405020304" charset="0"/>
                <a:sym typeface="+mn-ea"/>
              </a:rPr>
              <a:t>The system shall link users to existing operator support tools (optional).</a:t>
            </a:r>
            <a:endParaRPr lang="en-US" altLang="en-US" sz="1600" dirty="0">
              <a:solidFill>
                <a:srgbClr val="272525"/>
              </a:solidFill>
              <a:latin typeface="Times New Roman" panose="02020603050405020304" charset="0"/>
              <a:ea typeface="Montserrat" pitchFamily="34" charset="-122"/>
              <a:cs typeface="Times New Roman" panose="02020603050405020304" charset="0"/>
              <a:sym typeface="+mn-ea"/>
            </a:endParaRPr>
          </a:p>
        </p:txBody>
      </p:sp>
      <p:sp>
        <p:nvSpPr>
          <p:cNvPr id="51" name="Text Box 50"/>
          <p:cNvSpPr txBox="1"/>
          <p:nvPr/>
        </p:nvSpPr>
        <p:spPr>
          <a:xfrm>
            <a:off x="1897380" y="7423150"/>
            <a:ext cx="7315200" cy="424815"/>
          </a:xfrm>
          <a:prstGeom prst="rect">
            <a:avLst/>
          </a:prstGeom>
          <a:noFill/>
        </p:spPr>
        <p:txBody>
          <a:bodyPr wrap="square" rtlCol="0" anchor="t">
            <a:spAutoFit/>
          </a:bodyPr>
          <a:p>
            <a:pPr marL="0" indent="0" algn="l">
              <a:lnSpc>
                <a:spcPts val="2600"/>
              </a:lnSpc>
              <a:buNone/>
            </a:pPr>
            <a:r>
              <a:rPr lang="en-US" altLang="en-US" sz="1600" dirty="0">
                <a:solidFill>
                  <a:srgbClr val="272525"/>
                </a:solidFill>
                <a:latin typeface="Times New Roman" panose="02020603050405020304" charset="0"/>
                <a:ea typeface="Montserrat" pitchFamily="34" charset="-122"/>
                <a:cs typeface="Times New Roman" panose="02020603050405020304" charset="0"/>
                <a:sym typeface="+mn-ea"/>
              </a:rPr>
              <a:t>The system shall support both English and French languages.</a:t>
            </a:r>
            <a:endParaRPr lang="en-US" altLang="en-US" sz="1600" dirty="0">
              <a:solidFill>
                <a:srgbClr val="272525"/>
              </a:solidFill>
              <a:latin typeface="Times New Roman" panose="02020603050405020304" charset="0"/>
              <a:ea typeface="Montserrat" pitchFamily="34" charset="-122"/>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5788</Words>
  <Application>WPS Presentation</Application>
  <PresentationFormat>On-screen Show (16:9)</PresentationFormat>
  <Paragraphs>234</Paragraphs>
  <Slides>13</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SimSun</vt:lpstr>
      <vt:lpstr>Wingdings</vt:lpstr>
      <vt:lpstr>Times New Roman</vt:lpstr>
      <vt:lpstr>Barlow Bold</vt:lpstr>
      <vt:lpstr>Montserrat</vt:lpstr>
      <vt:lpstr>Microsoft YaHei</vt:lpstr>
      <vt:lpstr>Arial Unicode MS</vt:lpstr>
      <vt:lpstr>Calibri</vt:lpstr>
      <vt:lpstr>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dark angel</cp:lastModifiedBy>
  <cp:revision>3</cp:revision>
  <dcterms:created xsi:type="dcterms:W3CDTF">2025-05-05T15:42:00Z</dcterms:created>
  <dcterms:modified xsi:type="dcterms:W3CDTF">2025-05-05T17:40:20Z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8A898BB22D054C4880132313FB7D4486_12</vt:lpwstr>
  </property>
  <property fmtid="{D5CDD505-2E9C-101B-9397-08002B2CF9AE}" pid="3" name="KSOProductBuildVer">
    <vt:lpwstr>1033-12.2.0.20326</vt:lpwstr>
  </property>
</Properties>
</file>